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6"/>
    <p:sldId id="257" r:id="rId27"/>
    <p:sldId id="258" r:id="rId28"/>
    <p:sldId id="259" r:id="rId29"/>
    <p:sldId id="260" r:id="rId30"/>
    <p:sldId id="261" r:id="rId31"/>
    <p:sldId id="262" r:id="rId32"/>
    <p:sldId id="263" r:id="rId33"/>
    <p:sldId id="264" r:id="rId34"/>
    <p:sldId id="265" r:id="rId35"/>
    <p:sldId id="266" r:id="rId36"/>
    <p:sldId id="267" r:id="rId37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TT Fors" charset="1" panose="020B0003030001020000"/>
      <p:regular r:id="rId10"/>
    </p:embeddedFont>
    <p:embeddedFont>
      <p:font typeface="TT Fors Bold" charset="1" panose="020B0003030001020000"/>
      <p:regular r:id="rId11"/>
    </p:embeddedFont>
    <p:embeddedFont>
      <p:font typeface="TT Fors Italics" charset="1" panose="020B0003030001020000"/>
      <p:regular r:id="rId12"/>
    </p:embeddedFont>
    <p:embeddedFont>
      <p:font typeface="TT Fors Bold Italics" charset="1" panose="020B0003030001020000"/>
      <p:regular r:id="rId13"/>
    </p:embeddedFont>
    <p:embeddedFont>
      <p:font typeface="Open Sauce" charset="1" panose="00000500000000000000"/>
      <p:regular r:id="rId14"/>
    </p:embeddedFont>
    <p:embeddedFont>
      <p:font typeface="Open Sauce Bold" charset="1" panose="00000800000000000000"/>
      <p:regular r:id="rId15"/>
    </p:embeddedFont>
    <p:embeddedFont>
      <p:font typeface="Open Sauce Italics" charset="1" panose="00000500000000000000"/>
      <p:regular r:id="rId16"/>
    </p:embeddedFont>
    <p:embeddedFont>
      <p:font typeface="Open Sauce Bold Italics" charset="1" panose="00000800000000000000"/>
      <p:regular r:id="rId17"/>
    </p:embeddedFont>
    <p:embeddedFont>
      <p:font typeface="Open Sauce Light" charset="1" panose="00000400000000000000"/>
      <p:regular r:id="rId18"/>
    </p:embeddedFont>
    <p:embeddedFont>
      <p:font typeface="Open Sauce Light Italics" charset="1" panose="00000400000000000000"/>
      <p:regular r:id="rId19"/>
    </p:embeddedFont>
    <p:embeddedFont>
      <p:font typeface="Open Sauce Medium" charset="1" panose="00000600000000000000"/>
      <p:regular r:id="rId20"/>
    </p:embeddedFont>
    <p:embeddedFont>
      <p:font typeface="Open Sauce Medium Italics" charset="1" panose="00000600000000000000"/>
      <p:regular r:id="rId21"/>
    </p:embeddedFont>
    <p:embeddedFont>
      <p:font typeface="Open Sauce Semi-Bold" charset="1" panose="00000700000000000000"/>
      <p:regular r:id="rId22"/>
    </p:embeddedFont>
    <p:embeddedFont>
      <p:font typeface="Open Sauce Semi-Bold Italics" charset="1" panose="00000700000000000000"/>
      <p:regular r:id="rId23"/>
    </p:embeddedFont>
    <p:embeddedFont>
      <p:font typeface="Open Sauce Heavy" charset="1" panose="00000A00000000000000"/>
      <p:regular r:id="rId24"/>
    </p:embeddedFont>
    <p:embeddedFont>
      <p:font typeface="Open Sauce Heavy Italics" charset="1" panose="00000A0000000000000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slides/slide1.xml" Type="http://schemas.openxmlformats.org/officeDocument/2006/relationships/slide"/><Relationship Id="rId27" Target="slides/slide2.xml" Type="http://schemas.openxmlformats.org/officeDocument/2006/relationships/slide"/><Relationship Id="rId28" Target="slides/slide3.xml" Type="http://schemas.openxmlformats.org/officeDocument/2006/relationships/slide"/><Relationship Id="rId29" Target="slides/slide4.xml" Type="http://schemas.openxmlformats.org/officeDocument/2006/relationships/slide"/><Relationship Id="rId3" Target="viewProps.xml" Type="http://schemas.openxmlformats.org/officeDocument/2006/relationships/viewProps"/><Relationship Id="rId30" Target="slides/slide5.xml" Type="http://schemas.openxmlformats.org/officeDocument/2006/relationships/slide"/><Relationship Id="rId31" Target="slides/slide6.xml" Type="http://schemas.openxmlformats.org/officeDocument/2006/relationships/slide"/><Relationship Id="rId32" Target="slides/slide7.xml" Type="http://schemas.openxmlformats.org/officeDocument/2006/relationships/slide"/><Relationship Id="rId33" Target="slides/slide8.xml" Type="http://schemas.openxmlformats.org/officeDocument/2006/relationships/slide"/><Relationship Id="rId34" Target="slides/slide9.xml" Type="http://schemas.openxmlformats.org/officeDocument/2006/relationships/slide"/><Relationship Id="rId35" Target="slides/slide10.xml" Type="http://schemas.openxmlformats.org/officeDocument/2006/relationships/slide"/><Relationship Id="rId36" Target="slides/slide11.xml" Type="http://schemas.openxmlformats.org/officeDocument/2006/relationships/slide"/><Relationship Id="rId37" Target="slides/slide12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VAELeXD47PI.mp4" Type="http://schemas.openxmlformats.org/officeDocument/2006/relationships/video"/><Relationship Id="rId4" Target="../media/VAELeXD47PI.mp4" Type="http://schemas.microsoft.com/office/2007/relationships/media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21.png" Type="http://schemas.openxmlformats.org/officeDocument/2006/relationships/image"/><Relationship Id="rId8" Target="../media/image22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Relationship Id="rId6" Target="../media/image27.jpeg" Type="http://schemas.openxmlformats.org/officeDocument/2006/relationships/image"/><Relationship Id="rId7" Target="../media/image28.jpeg" Type="http://schemas.openxmlformats.org/officeDocument/2006/relationships/image"/><Relationship Id="rId8" Target="../media/image29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Relationship Id="rId3" Target="../media/VAEI5Sd5SiI.mp4" Type="http://schemas.openxmlformats.org/officeDocument/2006/relationships/video"/><Relationship Id="rId4" Target="../media/VAEI5Sd5SiI.mp4" Type="http://schemas.microsoft.com/office/2007/relationships/media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jpe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9.jpeg" Type="http://schemas.openxmlformats.org/officeDocument/2006/relationships/image"/><Relationship Id="rId5" Target="../media/image10.jpeg" Type="http://schemas.openxmlformats.org/officeDocument/2006/relationships/image"/><Relationship Id="rId6" Target="../media/image11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amzn.to/2ICgA6c" TargetMode="External" Type="http://schemas.openxmlformats.org/officeDocument/2006/relationships/hyperlink"/><Relationship Id="rId11" Target="../media/image18.jpeg" Type="http://schemas.openxmlformats.org/officeDocument/2006/relationships/image"/><Relationship Id="rId12" Target="../media/image7.png" Type="http://schemas.openxmlformats.org/officeDocument/2006/relationships/image"/><Relationship Id="rId13" Target="../media/image8.svg" Type="http://schemas.openxmlformats.org/officeDocument/2006/relationships/image"/><Relationship Id="rId2" Target="https://amzn.to/35sA874" TargetMode="External" Type="http://schemas.openxmlformats.org/officeDocument/2006/relationships/hyperlink"/><Relationship Id="rId3" Target="https://amzn.to/35qU2Pu" TargetMode="External" Type="http://schemas.openxmlformats.org/officeDocument/2006/relationships/hyperlink"/><Relationship Id="rId4" Target="https://amzn.to/2IChrnq" TargetMode="External" Type="http://schemas.openxmlformats.org/officeDocument/2006/relationships/hyperlink"/><Relationship Id="rId5" Target="https://amzn.to/2ovTJT3" TargetMode="External" Type="http://schemas.openxmlformats.org/officeDocument/2006/relationships/hyperlink"/><Relationship Id="rId6" Target="https://amzn.to/2Ul0Lom" TargetMode="External" Type="http://schemas.openxmlformats.org/officeDocument/2006/relationships/hyperlink"/><Relationship Id="rId7" Target="https://amzn.to/2Ukb1gJ" TargetMode="External" Type="http://schemas.openxmlformats.org/officeDocument/2006/relationships/hyperlink"/><Relationship Id="rId8" Target="https://amzn.to/2EBt62T" TargetMode="External" Type="http://schemas.openxmlformats.org/officeDocument/2006/relationships/hyperlink"/><Relationship Id="rId9" Target="https://amzn.to/2MuTPSL" TargetMode="External" Type="http://schemas.openxmlformats.org/officeDocument/2006/relationships/hyperlink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amzn.to/35sA874" TargetMode="External" Type="http://schemas.openxmlformats.org/officeDocument/2006/relationships/hyperlink"/><Relationship Id="rId3" Target="https://amzn.to/35sA874" TargetMode="External" Type="http://schemas.openxmlformats.org/officeDocument/2006/relationships/hyperlink"/><Relationship Id="rId4" Target="https://amzn.to/35sA874" TargetMode="External" Type="http://schemas.openxmlformats.org/officeDocument/2006/relationships/hyperlink"/><Relationship Id="rId5" Target="https://amzn.to/35sA874" TargetMode="External" Type="http://schemas.openxmlformats.org/officeDocument/2006/relationships/hyperlink"/><Relationship Id="rId6" Target="https://amzn.to/35sA874" TargetMode="External" Type="http://schemas.openxmlformats.org/officeDocument/2006/relationships/hyperlink"/><Relationship Id="rId7" Target="../media/image19.jpe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E4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793941" y="1028700"/>
            <a:ext cx="7465359" cy="8229600"/>
            <a:chOff x="0" y="0"/>
            <a:chExt cx="9953812" cy="109728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4643" t="0" r="4643" b="0"/>
            <a:stretch>
              <a:fillRect/>
            </a:stretch>
          </p:blipFill>
          <p:spPr>
            <a:xfrm flipH="false" flipV="false">
              <a:off x="0" y="0"/>
              <a:ext cx="9953812" cy="109728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028700" y="7528828"/>
            <a:ext cx="7631490" cy="784636"/>
            <a:chOff x="0" y="0"/>
            <a:chExt cx="2033596" cy="20908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033596" cy="209085"/>
            </a:xfrm>
            <a:custGeom>
              <a:avLst/>
              <a:gdLst/>
              <a:ahLst/>
              <a:cxnLst/>
              <a:rect r="r" b="b" t="t" l="l"/>
              <a:pathLst>
                <a:path h="209085" w="2033596">
                  <a:moveTo>
                    <a:pt x="51738" y="0"/>
                  </a:moveTo>
                  <a:lnTo>
                    <a:pt x="1981858" y="0"/>
                  </a:lnTo>
                  <a:cubicBezTo>
                    <a:pt x="1995580" y="0"/>
                    <a:pt x="2008739" y="5451"/>
                    <a:pt x="2018442" y="15154"/>
                  </a:cubicBezTo>
                  <a:cubicBezTo>
                    <a:pt x="2028145" y="24856"/>
                    <a:pt x="2033596" y="38016"/>
                    <a:pt x="2033596" y="51738"/>
                  </a:cubicBezTo>
                  <a:lnTo>
                    <a:pt x="2033596" y="157347"/>
                  </a:lnTo>
                  <a:cubicBezTo>
                    <a:pt x="2033596" y="171069"/>
                    <a:pt x="2028145" y="184229"/>
                    <a:pt x="2018442" y="193932"/>
                  </a:cubicBezTo>
                  <a:cubicBezTo>
                    <a:pt x="2008739" y="203634"/>
                    <a:pt x="1995580" y="209085"/>
                    <a:pt x="1981858" y="209085"/>
                  </a:cubicBezTo>
                  <a:lnTo>
                    <a:pt x="51738" y="209085"/>
                  </a:lnTo>
                  <a:cubicBezTo>
                    <a:pt x="23164" y="209085"/>
                    <a:pt x="0" y="185921"/>
                    <a:pt x="0" y="157347"/>
                  </a:cubicBezTo>
                  <a:lnTo>
                    <a:pt x="0" y="51738"/>
                  </a:lnTo>
                  <a:cubicBezTo>
                    <a:pt x="0" y="23164"/>
                    <a:pt x="23164" y="0"/>
                    <a:pt x="5173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323232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19050"/>
              <a:ext cx="2033596" cy="228135"/>
            </a:xfrm>
            <a:prstGeom prst="rect">
              <a:avLst/>
            </a:prstGeom>
          </p:spPr>
          <p:txBody>
            <a:bodyPr anchor="b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028700" y="1753403"/>
            <a:ext cx="7631490" cy="784636"/>
            <a:chOff x="0" y="0"/>
            <a:chExt cx="2033596" cy="20908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033596" cy="209085"/>
            </a:xfrm>
            <a:custGeom>
              <a:avLst/>
              <a:gdLst/>
              <a:ahLst/>
              <a:cxnLst/>
              <a:rect r="r" b="b" t="t" l="l"/>
              <a:pathLst>
                <a:path h="209085" w="2033596">
                  <a:moveTo>
                    <a:pt x="51738" y="0"/>
                  </a:moveTo>
                  <a:lnTo>
                    <a:pt x="1981858" y="0"/>
                  </a:lnTo>
                  <a:cubicBezTo>
                    <a:pt x="1995580" y="0"/>
                    <a:pt x="2008739" y="5451"/>
                    <a:pt x="2018442" y="15154"/>
                  </a:cubicBezTo>
                  <a:cubicBezTo>
                    <a:pt x="2028145" y="24856"/>
                    <a:pt x="2033596" y="38016"/>
                    <a:pt x="2033596" y="51738"/>
                  </a:cubicBezTo>
                  <a:lnTo>
                    <a:pt x="2033596" y="157347"/>
                  </a:lnTo>
                  <a:cubicBezTo>
                    <a:pt x="2033596" y="171069"/>
                    <a:pt x="2028145" y="184229"/>
                    <a:pt x="2018442" y="193932"/>
                  </a:cubicBezTo>
                  <a:cubicBezTo>
                    <a:pt x="2008739" y="203634"/>
                    <a:pt x="1995580" y="209085"/>
                    <a:pt x="1981858" y="209085"/>
                  </a:cubicBezTo>
                  <a:lnTo>
                    <a:pt x="51738" y="209085"/>
                  </a:lnTo>
                  <a:cubicBezTo>
                    <a:pt x="23164" y="209085"/>
                    <a:pt x="0" y="185921"/>
                    <a:pt x="0" y="157347"/>
                  </a:cubicBezTo>
                  <a:lnTo>
                    <a:pt x="0" y="51738"/>
                  </a:lnTo>
                  <a:cubicBezTo>
                    <a:pt x="0" y="23164"/>
                    <a:pt x="23164" y="0"/>
                    <a:pt x="5173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323232"/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19050"/>
              <a:ext cx="2033596" cy="228135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252818" y="8722404"/>
            <a:ext cx="1363677" cy="1043064"/>
          </a:xfrm>
          <a:custGeom>
            <a:avLst/>
            <a:gdLst/>
            <a:ahLst/>
            <a:cxnLst/>
            <a:rect r="r" b="b" t="t" l="l"/>
            <a:pathLst>
              <a:path h="1043064" w="1363677">
                <a:moveTo>
                  <a:pt x="0" y="0"/>
                </a:moveTo>
                <a:lnTo>
                  <a:pt x="1363677" y="0"/>
                </a:lnTo>
                <a:lnTo>
                  <a:pt x="1363677" y="1043064"/>
                </a:lnTo>
                <a:lnTo>
                  <a:pt x="0" y="10430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4105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292163" y="8642247"/>
            <a:ext cx="1235908" cy="1232106"/>
          </a:xfrm>
          <a:custGeom>
            <a:avLst/>
            <a:gdLst/>
            <a:ahLst/>
            <a:cxnLst/>
            <a:rect r="r" b="b" t="t" l="l"/>
            <a:pathLst>
              <a:path h="1232106" w="1235908">
                <a:moveTo>
                  <a:pt x="0" y="0"/>
                </a:moveTo>
                <a:lnTo>
                  <a:pt x="1235908" y="0"/>
                </a:lnTo>
                <a:lnTo>
                  <a:pt x="1235908" y="1232106"/>
                </a:lnTo>
                <a:lnTo>
                  <a:pt x="0" y="12321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782503" y="7319457"/>
            <a:ext cx="3877687" cy="3877687"/>
          </a:xfrm>
          <a:custGeom>
            <a:avLst/>
            <a:gdLst/>
            <a:ahLst/>
            <a:cxnLst/>
            <a:rect r="r" b="b" t="t" l="l"/>
            <a:pathLst>
              <a:path h="3877687" w="3877687">
                <a:moveTo>
                  <a:pt x="0" y="0"/>
                </a:moveTo>
                <a:lnTo>
                  <a:pt x="3877687" y="0"/>
                </a:lnTo>
                <a:lnTo>
                  <a:pt x="3877687" y="3877686"/>
                </a:lnTo>
                <a:lnTo>
                  <a:pt x="0" y="38776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252818" y="7751283"/>
            <a:ext cx="7183255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4"/>
              </a:lnSpc>
            </a:pPr>
            <a:r>
              <a:rPr lang="en-US" sz="2499" spc="247">
                <a:solidFill>
                  <a:srgbClr val="004040"/>
                </a:solidFill>
                <a:latin typeface="TT Fors Italics"/>
              </a:rPr>
              <a:t>Presented by: Yannis Beukes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52818" y="1969714"/>
            <a:ext cx="7183255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4"/>
              </a:lnSpc>
            </a:pPr>
            <a:r>
              <a:rPr lang="en-US" sz="2499" spc="247">
                <a:solidFill>
                  <a:srgbClr val="004040"/>
                </a:solidFill>
                <a:latin typeface="TT Fors Bold"/>
              </a:rPr>
              <a:t>Momentum Short-term Insurance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3385764"/>
            <a:ext cx="8361829" cy="1330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999"/>
              </a:lnSpc>
            </a:pPr>
            <a:r>
              <a:rPr lang="en-US" sz="9999">
                <a:solidFill>
                  <a:srgbClr val="004040"/>
                </a:solidFill>
                <a:latin typeface="Open Sauce Bold"/>
              </a:rPr>
              <a:t>EASY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8700" y="6057993"/>
            <a:ext cx="8361829" cy="809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spc="-65">
                <a:solidFill>
                  <a:srgbClr val="004040"/>
                </a:solidFill>
                <a:latin typeface="Open Sauce Bold"/>
              </a:rPr>
              <a:t>RECIPES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28700" y="4540717"/>
            <a:ext cx="8361829" cy="160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2000"/>
              </a:lnSpc>
            </a:pPr>
            <a:r>
              <a:rPr lang="en-US" sz="12000" spc="1140">
                <a:solidFill>
                  <a:srgbClr val="057460"/>
                </a:solidFill>
                <a:latin typeface="Open Sauce Heavy"/>
              </a:rPr>
              <a:t>HEALTHY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E4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5733325">
            <a:off x="1083634" y="1824588"/>
            <a:ext cx="476317" cy="490933"/>
            <a:chOff x="0" y="0"/>
            <a:chExt cx="1614170" cy="16637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14170" cy="1663700"/>
            </a:xfrm>
            <a:custGeom>
              <a:avLst/>
              <a:gdLst/>
              <a:ahLst/>
              <a:cxnLst/>
              <a:rect r="r" b="b" t="t" l="l"/>
              <a:pathLst>
                <a:path h="1663700" w="161417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CBE5D8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28700" y="3070876"/>
            <a:ext cx="8384241" cy="5430367"/>
            <a:chOff x="0" y="0"/>
            <a:chExt cx="11178988" cy="7240489"/>
          </a:xfrm>
        </p:grpSpPr>
        <p:pic>
          <p:nvPicPr>
            <p:cNvPr name="Picture 5" id="5">
              <a:hlinkClick action="ppaction://media"/>
            </p:cNvPr>
            <p:cNvPicPr>
              <a:picLocks noChangeAspect="true"/>
            </p:cNvPicPr>
            <p:nvPr>
              <a:videoFile r:link="rId3"/>
              <p:extLst>
                <p:ext uri="{DAA4B4D4-6D71-4841-9C94-3DE7FCFB9230}">
                  <p14:media xmlns:p14="http://schemas.microsoft.com/office/powerpoint/2010/main" r:embed="rId4"/>
                </p:ext>
              </p:extLst>
            </p:nvPr>
          </p:nvPicPr>
          <p:blipFill>
            <a:blip r:embed="rId2"/>
            <a:srcRect l="6432" t="0" r="6432" b="0"/>
            <a:stretch>
              <a:fillRect/>
            </a:stretch>
          </p:blipFill>
          <p:spPr>
            <a:xfrm flipH="false" flipV="false">
              <a:off x="0" y="0"/>
              <a:ext cx="11178988" cy="7240489"/>
            </a:xfrm>
            <a:prstGeom prst="rect">
              <a:avLst/>
            </a:prstGeom>
          </p:spPr>
        </p:pic>
      </p:grpSp>
      <p:sp>
        <p:nvSpPr>
          <p:cNvPr name="Freeform 6" id="6"/>
          <p:cNvSpPr/>
          <p:nvPr/>
        </p:nvSpPr>
        <p:spPr>
          <a:xfrm flipH="false" flipV="false" rot="0">
            <a:off x="16342962" y="9514994"/>
            <a:ext cx="916338" cy="434115"/>
          </a:xfrm>
          <a:custGeom>
            <a:avLst/>
            <a:gdLst/>
            <a:ahLst/>
            <a:cxnLst/>
            <a:rect r="r" b="b" t="t" l="l"/>
            <a:pathLst>
              <a:path h="434115" w="916338">
                <a:moveTo>
                  <a:pt x="0" y="0"/>
                </a:moveTo>
                <a:lnTo>
                  <a:pt x="916338" y="0"/>
                </a:lnTo>
                <a:lnTo>
                  <a:pt x="916338" y="434115"/>
                </a:lnTo>
                <a:lnTo>
                  <a:pt x="0" y="4341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956961" y="7154702"/>
            <a:ext cx="5000903" cy="3338102"/>
          </a:xfrm>
          <a:custGeom>
            <a:avLst/>
            <a:gdLst/>
            <a:ahLst/>
            <a:cxnLst/>
            <a:rect r="r" b="b" t="t" l="l"/>
            <a:pathLst>
              <a:path h="3338102" w="5000903">
                <a:moveTo>
                  <a:pt x="0" y="0"/>
                </a:moveTo>
                <a:lnTo>
                  <a:pt x="5000902" y="0"/>
                </a:lnTo>
                <a:lnTo>
                  <a:pt x="5000902" y="3338102"/>
                </a:lnTo>
                <a:lnTo>
                  <a:pt x="0" y="33381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420766" y="739505"/>
            <a:ext cx="4104542" cy="2139493"/>
          </a:xfrm>
          <a:custGeom>
            <a:avLst/>
            <a:gdLst/>
            <a:ahLst/>
            <a:cxnLst/>
            <a:rect r="r" b="b" t="t" l="l"/>
            <a:pathLst>
              <a:path h="2139493" w="4104542">
                <a:moveTo>
                  <a:pt x="0" y="0"/>
                </a:moveTo>
                <a:lnTo>
                  <a:pt x="4104542" y="0"/>
                </a:lnTo>
                <a:lnTo>
                  <a:pt x="4104542" y="2139493"/>
                </a:lnTo>
                <a:lnTo>
                  <a:pt x="0" y="21394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723312" y="3464762"/>
            <a:ext cx="6749725" cy="1262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80"/>
              </a:lnSpc>
            </a:pPr>
            <a:r>
              <a:rPr lang="en-US" sz="2600">
                <a:solidFill>
                  <a:srgbClr val="004040"/>
                </a:solidFill>
                <a:latin typeface="Open Sauce Bold Italics"/>
              </a:rPr>
              <a:t>Snacking is a common part of our daily lives, and when done right, it can be a valuable addition to a healthy diet.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723312" y="5387788"/>
            <a:ext cx="6749725" cy="2533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60" indent="-259080" lvl="1">
              <a:lnSpc>
                <a:spcPts val="4079"/>
              </a:lnSpc>
              <a:buFont typeface="Arial"/>
              <a:buChar char="•"/>
            </a:pPr>
            <a:r>
              <a:rPr lang="en-US" sz="2400">
                <a:solidFill>
                  <a:srgbClr val="004040"/>
                </a:solidFill>
                <a:latin typeface="Open Sauce"/>
              </a:rPr>
              <a:t>Acknowledging the Role of Snacks in Daily Nutrition</a:t>
            </a:r>
          </a:p>
          <a:p>
            <a:pPr marL="518160" indent="-259080" lvl="1">
              <a:lnSpc>
                <a:spcPts val="4079"/>
              </a:lnSpc>
              <a:buFont typeface="Arial"/>
              <a:buChar char="•"/>
            </a:pPr>
            <a:r>
              <a:rPr lang="en-US" sz="2400">
                <a:solidFill>
                  <a:srgbClr val="004040"/>
                </a:solidFill>
                <a:latin typeface="Open Sauce"/>
              </a:rPr>
              <a:t>Maintaining Steady Energy Levels</a:t>
            </a:r>
          </a:p>
          <a:p>
            <a:pPr marL="518160" indent="-259080" lvl="1">
              <a:lnSpc>
                <a:spcPts val="4079"/>
              </a:lnSpc>
              <a:buFont typeface="Arial"/>
              <a:buChar char="•"/>
            </a:pPr>
            <a:r>
              <a:rPr lang="en-US" sz="2400">
                <a:solidFill>
                  <a:srgbClr val="004040"/>
                </a:solidFill>
                <a:latin typeface="Open Sauce"/>
              </a:rPr>
              <a:t>Curbing Overeating at Main Meals</a:t>
            </a:r>
          </a:p>
          <a:p>
            <a:pPr marL="518160" indent="-259080" lvl="1">
              <a:lnSpc>
                <a:spcPts val="4079"/>
              </a:lnSpc>
              <a:buFont typeface="Arial"/>
              <a:buChar char="•"/>
            </a:pPr>
            <a:r>
              <a:rPr lang="en-US" sz="2400">
                <a:solidFill>
                  <a:srgbClr val="004040"/>
                </a:solidFill>
                <a:latin typeface="Open Sauce"/>
              </a:rPr>
              <a:t>Enhancing Mood and Cognitive Function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1152525"/>
            <a:ext cx="10791803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500"/>
              </a:lnSpc>
            </a:pPr>
            <a:r>
              <a:rPr lang="en-US" sz="6500">
                <a:solidFill>
                  <a:srgbClr val="004040"/>
                </a:solidFill>
                <a:latin typeface="Open Sauce Heavy"/>
              </a:rPr>
              <a:t>HEALTHY SNACKING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E4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25865" y="2906491"/>
            <a:ext cx="2466830" cy="3373442"/>
          </a:xfrm>
          <a:custGeom>
            <a:avLst/>
            <a:gdLst/>
            <a:ahLst/>
            <a:cxnLst/>
            <a:rect r="r" b="b" t="t" l="l"/>
            <a:pathLst>
              <a:path h="3373442" w="2466830">
                <a:moveTo>
                  <a:pt x="0" y="0"/>
                </a:moveTo>
                <a:lnTo>
                  <a:pt x="2466830" y="0"/>
                </a:lnTo>
                <a:lnTo>
                  <a:pt x="2466830" y="3373442"/>
                </a:lnTo>
                <a:lnTo>
                  <a:pt x="0" y="3373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424536" y="2906491"/>
            <a:ext cx="2466830" cy="3373442"/>
          </a:xfrm>
          <a:custGeom>
            <a:avLst/>
            <a:gdLst/>
            <a:ahLst/>
            <a:cxnLst/>
            <a:rect r="r" b="b" t="t" l="l"/>
            <a:pathLst>
              <a:path h="3373442" w="2466830">
                <a:moveTo>
                  <a:pt x="0" y="0"/>
                </a:moveTo>
                <a:lnTo>
                  <a:pt x="2466829" y="0"/>
                </a:lnTo>
                <a:lnTo>
                  <a:pt x="2466829" y="3373442"/>
                </a:lnTo>
                <a:lnTo>
                  <a:pt x="0" y="3373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923206" y="2906491"/>
            <a:ext cx="2466830" cy="3373442"/>
          </a:xfrm>
          <a:custGeom>
            <a:avLst/>
            <a:gdLst/>
            <a:ahLst/>
            <a:cxnLst/>
            <a:rect r="r" b="b" t="t" l="l"/>
            <a:pathLst>
              <a:path h="3373442" w="2466830">
                <a:moveTo>
                  <a:pt x="0" y="0"/>
                </a:moveTo>
                <a:lnTo>
                  <a:pt x="2466829" y="0"/>
                </a:lnTo>
                <a:lnTo>
                  <a:pt x="2466829" y="3373442"/>
                </a:lnTo>
                <a:lnTo>
                  <a:pt x="0" y="3373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273060" y="2812875"/>
            <a:ext cx="3132400" cy="3132400"/>
          </a:xfrm>
          <a:custGeom>
            <a:avLst/>
            <a:gdLst/>
            <a:ahLst/>
            <a:cxnLst/>
            <a:rect r="r" b="b" t="t" l="l"/>
            <a:pathLst>
              <a:path h="3132400" w="3132400">
                <a:moveTo>
                  <a:pt x="0" y="0"/>
                </a:moveTo>
                <a:lnTo>
                  <a:pt x="3132400" y="0"/>
                </a:lnTo>
                <a:lnTo>
                  <a:pt x="3132400" y="3132400"/>
                </a:lnTo>
                <a:lnTo>
                  <a:pt x="0" y="3132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769986" y="2812875"/>
            <a:ext cx="3132400" cy="3132400"/>
          </a:xfrm>
          <a:custGeom>
            <a:avLst/>
            <a:gdLst/>
            <a:ahLst/>
            <a:cxnLst/>
            <a:rect r="r" b="b" t="t" l="l"/>
            <a:pathLst>
              <a:path h="3132400" w="3132400">
                <a:moveTo>
                  <a:pt x="0" y="0"/>
                </a:moveTo>
                <a:lnTo>
                  <a:pt x="3132400" y="0"/>
                </a:lnTo>
                <a:lnTo>
                  <a:pt x="3132400" y="3132400"/>
                </a:lnTo>
                <a:lnTo>
                  <a:pt x="0" y="3132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229734" y="2812875"/>
            <a:ext cx="3132400" cy="3132400"/>
          </a:xfrm>
          <a:custGeom>
            <a:avLst/>
            <a:gdLst/>
            <a:ahLst/>
            <a:cxnLst/>
            <a:rect r="r" b="b" t="t" l="l"/>
            <a:pathLst>
              <a:path h="3132400" w="3132400">
                <a:moveTo>
                  <a:pt x="0" y="0"/>
                </a:moveTo>
                <a:lnTo>
                  <a:pt x="3132401" y="0"/>
                </a:lnTo>
                <a:lnTo>
                  <a:pt x="3132401" y="3132400"/>
                </a:lnTo>
                <a:lnTo>
                  <a:pt x="0" y="3132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2659442" y="3415582"/>
            <a:ext cx="2355269" cy="2355259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4906" t="0" r="-24906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8158552" y="3415582"/>
            <a:ext cx="2355269" cy="2355259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5046" t="0" r="-25046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3618300" y="3415582"/>
            <a:ext cx="2355269" cy="2355259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028700" y="742950"/>
            <a:ext cx="16230600" cy="167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>
                <a:solidFill>
                  <a:srgbClr val="004040"/>
                </a:solidFill>
                <a:latin typeface="Open Sauce Heavy"/>
              </a:rPr>
              <a:t>TIPS FOR MEAL PLANNING AND PREPPING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92991" y="6423025"/>
            <a:ext cx="4354639" cy="1602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004040"/>
                </a:solidFill>
                <a:latin typeface="Open Sauce Bold"/>
              </a:rPr>
              <a:t>Set Aside Time</a:t>
            </a:r>
          </a:p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4040"/>
                </a:solidFill>
                <a:latin typeface="Open Sauce"/>
              </a:rPr>
              <a:t>Schedule meal planning and prep time in your weekly calendar.</a:t>
            </a:r>
          </a:p>
          <a:p>
            <a:pPr algn="ctr">
              <a:lnSpc>
                <a:spcPts val="2799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6980622" y="6423055"/>
            <a:ext cx="4354639" cy="1602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004040"/>
                </a:solidFill>
                <a:latin typeface="Open Sauce Bold"/>
              </a:rPr>
              <a:t>Batch Cooking</a:t>
            </a:r>
          </a:p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4040"/>
                </a:solidFill>
                <a:latin typeface="Open Sauce"/>
              </a:rPr>
              <a:t>Prepare larger quantities to have meals ready for the entire week.</a:t>
            </a:r>
          </a:p>
          <a:p>
            <a:pPr algn="ctr">
              <a:lnSpc>
                <a:spcPts val="2799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2440371" y="6423055"/>
            <a:ext cx="4354639" cy="1954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004040"/>
                </a:solidFill>
                <a:latin typeface="Open Sauce Bold"/>
              </a:rPr>
              <a:t>On-the-Go Snacks</a:t>
            </a:r>
          </a:p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4040"/>
                </a:solidFill>
                <a:latin typeface="Open Sauce"/>
              </a:rPr>
              <a:t>Prep healthy snacks like trail mix or portioned cut veggies for quick access.</a:t>
            </a:r>
          </a:p>
          <a:p>
            <a:pPr algn="ctr">
              <a:lnSpc>
                <a:spcPts val="2799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E4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-810634" y="-563333"/>
            <a:ext cx="19463802" cy="10984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E4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68308" y="453210"/>
            <a:ext cx="4690290" cy="4690290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0" y="0"/>
                  </a:moveTo>
                  <a:lnTo>
                    <a:pt x="0" y="6350000"/>
                  </a:lnTo>
                  <a:lnTo>
                    <a:pt x="6350000" y="6350000"/>
                  </a:lnTo>
                  <a:cubicBezTo>
                    <a:pt x="6350000" y="2843530"/>
                    <a:pt x="3506470" y="0"/>
                    <a:pt x="0" y="0"/>
                  </a:cubicBezTo>
                  <a:close/>
                </a:path>
              </a:pathLst>
            </a:custGeom>
            <a:blipFill>
              <a:blip r:embed="rId2"/>
              <a:stretch>
                <a:fillRect l="-25046" t="0" r="-25046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-268308" y="5143500"/>
            <a:ext cx="4690290" cy="4690290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0" y="0"/>
                  </a:moveTo>
                  <a:lnTo>
                    <a:pt x="0" y="6350000"/>
                  </a:lnTo>
                  <a:cubicBezTo>
                    <a:pt x="3506470" y="6350000"/>
                    <a:pt x="6350000" y="3506470"/>
                    <a:pt x="6350000" y="0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2727" t="0" r="-22727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9144000" y="3301274"/>
            <a:ext cx="5656353" cy="861203"/>
            <a:chOff x="0" y="0"/>
            <a:chExt cx="1468948" cy="22365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468948" cy="223653"/>
            </a:xfrm>
            <a:custGeom>
              <a:avLst/>
              <a:gdLst/>
              <a:ahLst/>
              <a:cxnLst/>
              <a:rect r="r" b="b" t="t" l="l"/>
              <a:pathLst>
                <a:path h="223653" w="1468948">
                  <a:moveTo>
                    <a:pt x="69804" y="0"/>
                  </a:moveTo>
                  <a:lnTo>
                    <a:pt x="1399143" y="0"/>
                  </a:lnTo>
                  <a:cubicBezTo>
                    <a:pt x="1417657" y="0"/>
                    <a:pt x="1435412" y="7354"/>
                    <a:pt x="1448503" y="20445"/>
                  </a:cubicBezTo>
                  <a:cubicBezTo>
                    <a:pt x="1461593" y="33536"/>
                    <a:pt x="1468948" y="51291"/>
                    <a:pt x="1468948" y="69804"/>
                  </a:cubicBezTo>
                  <a:lnTo>
                    <a:pt x="1468948" y="153849"/>
                  </a:lnTo>
                  <a:cubicBezTo>
                    <a:pt x="1468948" y="172362"/>
                    <a:pt x="1461593" y="190117"/>
                    <a:pt x="1448503" y="203208"/>
                  </a:cubicBezTo>
                  <a:cubicBezTo>
                    <a:pt x="1435412" y="216299"/>
                    <a:pt x="1417657" y="223653"/>
                    <a:pt x="1399143" y="223653"/>
                  </a:cubicBezTo>
                  <a:lnTo>
                    <a:pt x="69804" y="223653"/>
                  </a:lnTo>
                  <a:cubicBezTo>
                    <a:pt x="51291" y="223653"/>
                    <a:pt x="33536" y="216299"/>
                    <a:pt x="20445" y="203208"/>
                  </a:cubicBezTo>
                  <a:cubicBezTo>
                    <a:pt x="7354" y="190117"/>
                    <a:pt x="0" y="172362"/>
                    <a:pt x="0" y="153849"/>
                  </a:cubicBezTo>
                  <a:lnTo>
                    <a:pt x="0" y="69804"/>
                  </a:lnTo>
                  <a:cubicBezTo>
                    <a:pt x="0" y="51291"/>
                    <a:pt x="7354" y="33536"/>
                    <a:pt x="20445" y="20445"/>
                  </a:cubicBezTo>
                  <a:cubicBezTo>
                    <a:pt x="33536" y="7354"/>
                    <a:pt x="51291" y="0"/>
                    <a:pt x="69804" y="0"/>
                  </a:cubicBezTo>
                  <a:close/>
                </a:path>
              </a:pathLst>
            </a:custGeom>
            <a:solidFill>
              <a:srgbClr val="057460"/>
            </a:solidFill>
            <a:ln cap="rnd">
              <a:noFill/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47625"/>
              <a:ext cx="1468948" cy="1760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00"/>
                </a:lnSpc>
              </a:pPr>
              <a:r>
                <a:rPr lang="en-US" sz="2600">
                  <a:solidFill>
                    <a:srgbClr val="FFFFFF"/>
                  </a:solidFill>
                  <a:latin typeface="TT Fors"/>
                </a:rPr>
                <a:t>NUTRITION IN WORKPLACE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144000" y="4451722"/>
            <a:ext cx="5656353" cy="861203"/>
            <a:chOff x="0" y="0"/>
            <a:chExt cx="1468948" cy="22365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468948" cy="223653"/>
            </a:xfrm>
            <a:custGeom>
              <a:avLst/>
              <a:gdLst/>
              <a:ahLst/>
              <a:cxnLst/>
              <a:rect r="r" b="b" t="t" l="l"/>
              <a:pathLst>
                <a:path h="223653" w="1468948">
                  <a:moveTo>
                    <a:pt x="69804" y="0"/>
                  </a:moveTo>
                  <a:lnTo>
                    <a:pt x="1399143" y="0"/>
                  </a:lnTo>
                  <a:cubicBezTo>
                    <a:pt x="1417657" y="0"/>
                    <a:pt x="1435412" y="7354"/>
                    <a:pt x="1448503" y="20445"/>
                  </a:cubicBezTo>
                  <a:cubicBezTo>
                    <a:pt x="1461593" y="33536"/>
                    <a:pt x="1468948" y="51291"/>
                    <a:pt x="1468948" y="69804"/>
                  </a:cubicBezTo>
                  <a:lnTo>
                    <a:pt x="1468948" y="153849"/>
                  </a:lnTo>
                  <a:cubicBezTo>
                    <a:pt x="1468948" y="172362"/>
                    <a:pt x="1461593" y="190117"/>
                    <a:pt x="1448503" y="203208"/>
                  </a:cubicBezTo>
                  <a:cubicBezTo>
                    <a:pt x="1435412" y="216299"/>
                    <a:pt x="1417657" y="223653"/>
                    <a:pt x="1399143" y="223653"/>
                  </a:cubicBezTo>
                  <a:lnTo>
                    <a:pt x="69804" y="223653"/>
                  </a:lnTo>
                  <a:cubicBezTo>
                    <a:pt x="51291" y="223653"/>
                    <a:pt x="33536" y="216299"/>
                    <a:pt x="20445" y="203208"/>
                  </a:cubicBezTo>
                  <a:cubicBezTo>
                    <a:pt x="7354" y="190117"/>
                    <a:pt x="0" y="172362"/>
                    <a:pt x="0" y="153849"/>
                  </a:cubicBezTo>
                  <a:lnTo>
                    <a:pt x="0" y="69804"/>
                  </a:lnTo>
                  <a:cubicBezTo>
                    <a:pt x="0" y="51291"/>
                    <a:pt x="7354" y="33536"/>
                    <a:pt x="20445" y="20445"/>
                  </a:cubicBezTo>
                  <a:cubicBezTo>
                    <a:pt x="33536" y="7354"/>
                    <a:pt x="51291" y="0"/>
                    <a:pt x="69804" y="0"/>
                  </a:cubicBezTo>
                  <a:close/>
                </a:path>
              </a:pathLst>
            </a:custGeom>
            <a:solidFill>
              <a:srgbClr val="057460"/>
            </a:solidFill>
            <a:ln cap="rnd">
              <a:noFill/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47625"/>
              <a:ext cx="1468948" cy="1760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00"/>
                </a:lnSpc>
              </a:pPr>
              <a:r>
                <a:rPr lang="en-US" sz="2600">
                  <a:solidFill>
                    <a:srgbClr val="FFFFFF"/>
                  </a:solidFill>
                  <a:latin typeface="TT Fors"/>
                </a:rPr>
                <a:t>BREAKFAST OPTIONS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9144000" y="5602171"/>
            <a:ext cx="5656353" cy="861203"/>
            <a:chOff x="0" y="0"/>
            <a:chExt cx="1468948" cy="22365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468948" cy="223653"/>
            </a:xfrm>
            <a:custGeom>
              <a:avLst/>
              <a:gdLst/>
              <a:ahLst/>
              <a:cxnLst/>
              <a:rect r="r" b="b" t="t" l="l"/>
              <a:pathLst>
                <a:path h="223653" w="1468948">
                  <a:moveTo>
                    <a:pt x="69804" y="0"/>
                  </a:moveTo>
                  <a:lnTo>
                    <a:pt x="1399143" y="0"/>
                  </a:lnTo>
                  <a:cubicBezTo>
                    <a:pt x="1417657" y="0"/>
                    <a:pt x="1435412" y="7354"/>
                    <a:pt x="1448503" y="20445"/>
                  </a:cubicBezTo>
                  <a:cubicBezTo>
                    <a:pt x="1461593" y="33536"/>
                    <a:pt x="1468948" y="51291"/>
                    <a:pt x="1468948" y="69804"/>
                  </a:cubicBezTo>
                  <a:lnTo>
                    <a:pt x="1468948" y="153849"/>
                  </a:lnTo>
                  <a:cubicBezTo>
                    <a:pt x="1468948" y="172362"/>
                    <a:pt x="1461593" y="190117"/>
                    <a:pt x="1448503" y="203208"/>
                  </a:cubicBezTo>
                  <a:cubicBezTo>
                    <a:pt x="1435412" y="216299"/>
                    <a:pt x="1417657" y="223653"/>
                    <a:pt x="1399143" y="223653"/>
                  </a:cubicBezTo>
                  <a:lnTo>
                    <a:pt x="69804" y="223653"/>
                  </a:lnTo>
                  <a:cubicBezTo>
                    <a:pt x="51291" y="223653"/>
                    <a:pt x="33536" y="216299"/>
                    <a:pt x="20445" y="203208"/>
                  </a:cubicBezTo>
                  <a:cubicBezTo>
                    <a:pt x="7354" y="190117"/>
                    <a:pt x="0" y="172362"/>
                    <a:pt x="0" y="153849"/>
                  </a:cubicBezTo>
                  <a:lnTo>
                    <a:pt x="0" y="69804"/>
                  </a:lnTo>
                  <a:cubicBezTo>
                    <a:pt x="0" y="51291"/>
                    <a:pt x="7354" y="33536"/>
                    <a:pt x="20445" y="20445"/>
                  </a:cubicBezTo>
                  <a:cubicBezTo>
                    <a:pt x="33536" y="7354"/>
                    <a:pt x="51291" y="0"/>
                    <a:pt x="69804" y="0"/>
                  </a:cubicBezTo>
                  <a:close/>
                </a:path>
              </a:pathLst>
            </a:custGeom>
            <a:solidFill>
              <a:srgbClr val="057460"/>
            </a:solidFill>
            <a:ln cap="rnd">
              <a:noFill/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47625"/>
              <a:ext cx="1468948" cy="1760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00"/>
                </a:lnSpc>
              </a:pPr>
              <a:r>
                <a:rPr lang="en-US" sz="2700">
                  <a:solidFill>
                    <a:srgbClr val="FFFFFF"/>
                  </a:solidFill>
                  <a:latin typeface="TT Fors"/>
                </a:rPr>
                <a:t>LUNCH OPTIONS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9144000" y="7807204"/>
            <a:ext cx="5656353" cy="861203"/>
            <a:chOff x="0" y="0"/>
            <a:chExt cx="1468948" cy="22365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468948" cy="223653"/>
            </a:xfrm>
            <a:custGeom>
              <a:avLst/>
              <a:gdLst/>
              <a:ahLst/>
              <a:cxnLst/>
              <a:rect r="r" b="b" t="t" l="l"/>
              <a:pathLst>
                <a:path h="223653" w="1468948">
                  <a:moveTo>
                    <a:pt x="69804" y="0"/>
                  </a:moveTo>
                  <a:lnTo>
                    <a:pt x="1399143" y="0"/>
                  </a:lnTo>
                  <a:cubicBezTo>
                    <a:pt x="1417657" y="0"/>
                    <a:pt x="1435412" y="7354"/>
                    <a:pt x="1448503" y="20445"/>
                  </a:cubicBezTo>
                  <a:cubicBezTo>
                    <a:pt x="1461593" y="33536"/>
                    <a:pt x="1468948" y="51291"/>
                    <a:pt x="1468948" y="69804"/>
                  </a:cubicBezTo>
                  <a:lnTo>
                    <a:pt x="1468948" y="153849"/>
                  </a:lnTo>
                  <a:cubicBezTo>
                    <a:pt x="1468948" y="172362"/>
                    <a:pt x="1461593" y="190117"/>
                    <a:pt x="1448503" y="203208"/>
                  </a:cubicBezTo>
                  <a:cubicBezTo>
                    <a:pt x="1435412" y="216299"/>
                    <a:pt x="1417657" y="223653"/>
                    <a:pt x="1399143" y="223653"/>
                  </a:cubicBezTo>
                  <a:lnTo>
                    <a:pt x="69804" y="223653"/>
                  </a:lnTo>
                  <a:cubicBezTo>
                    <a:pt x="51291" y="223653"/>
                    <a:pt x="33536" y="216299"/>
                    <a:pt x="20445" y="203208"/>
                  </a:cubicBezTo>
                  <a:cubicBezTo>
                    <a:pt x="7354" y="190117"/>
                    <a:pt x="0" y="172362"/>
                    <a:pt x="0" y="153849"/>
                  </a:cubicBezTo>
                  <a:lnTo>
                    <a:pt x="0" y="69804"/>
                  </a:lnTo>
                  <a:cubicBezTo>
                    <a:pt x="0" y="51291"/>
                    <a:pt x="7354" y="33536"/>
                    <a:pt x="20445" y="20445"/>
                  </a:cubicBezTo>
                  <a:cubicBezTo>
                    <a:pt x="33536" y="7354"/>
                    <a:pt x="51291" y="0"/>
                    <a:pt x="69804" y="0"/>
                  </a:cubicBezTo>
                  <a:close/>
                </a:path>
              </a:pathLst>
            </a:custGeom>
            <a:solidFill>
              <a:srgbClr val="057460"/>
            </a:solidFill>
            <a:ln cap="rnd">
              <a:noFill/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47625"/>
              <a:ext cx="1468948" cy="1760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00"/>
                </a:lnSpc>
              </a:pPr>
              <a:r>
                <a:rPr lang="en-US" sz="2700">
                  <a:solidFill>
                    <a:srgbClr val="FFFFFF"/>
                  </a:solidFill>
                  <a:latin typeface="TT Fors"/>
                </a:rPr>
                <a:t>SNACKING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9144000" y="9041863"/>
            <a:ext cx="5656353" cy="861203"/>
            <a:chOff x="0" y="0"/>
            <a:chExt cx="1468948" cy="22365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468948" cy="223653"/>
            </a:xfrm>
            <a:custGeom>
              <a:avLst/>
              <a:gdLst/>
              <a:ahLst/>
              <a:cxnLst/>
              <a:rect r="r" b="b" t="t" l="l"/>
              <a:pathLst>
                <a:path h="223653" w="1468948">
                  <a:moveTo>
                    <a:pt x="69804" y="0"/>
                  </a:moveTo>
                  <a:lnTo>
                    <a:pt x="1399143" y="0"/>
                  </a:lnTo>
                  <a:cubicBezTo>
                    <a:pt x="1417657" y="0"/>
                    <a:pt x="1435412" y="7354"/>
                    <a:pt x="1448503" y="20445"/>
                  </a:cubicBezTo>
                  <a:cubicBezTo>
                    <a:pt x="1461593" y="33536"/>
                    <a:pt x="1468948" y="51291"/>
                    <a:pt x="1468948" y="69804"/>
                  </a:cubicBezTo>
                  <a:lnTo>
                    <a:pt x="1468948" y="153849"/>
                  </a:lnTo>
                  <a:cubicBezTo>
                    <a:pt x="1468948" y="172362"/>
                    <a:pt x="1461593" y="190117"/>
                    <a:pt x="1448503" y="203208"/>
                  </a:cubicBezTo>
                  <a:cubicBezTo>
                    <a:pt x="1435412" y="216299"/>
                    <a:pt x="1417657" y="223653"/>
                    <a:pt x="1399143" y="223653"/>
                  </a:cubicBezTo>
                  <a:lnTo>
                    <a:pt x="69804" y="223653"/>
                  </a:lnTo>
                  <a:cubicBezTo>
                    <a:pt x="51291" y="223653"/>
                    <a:pt x="33536" y="216299"/>
                    <a:pt x="20445" y="203208"/>
                  </a:cubicBezTo>
                  <a:cubicBezTo>
                    <a:pt x="7354" y="190117"/>
                    <a:pt x="0" y="172362"/>
                    <a:pt x="0" y="153849"/>
                  </a:cubicBezTo>
                  <a:lnTo>
                    <a:pt x="0" y="69804"/>
                  </a:lnTo>
                  <a:cubicBezTo>
                    <a:pt x="0" y="51291"/>
                    <a:pt x="7354" y="33536"/>
                    <a:pt x="20445" y="20445"/>
                  </a:cubicBezTo>
                  <a:cubicBezTo>
                    <a:pt x="33536" y="7354"/>
                    <a:pt x="51291" y="0"/>
                    <a:pt x="69804" y="0"/>
                  </a:cubicBezTo>
                  <a:close/>
                </a:path>
              </a:pathLst>
            </a:custGeom>
            <a:solidFill>
              <a:srgbClr val="057460"/>
            </a:solidFill>
            <a:ln cap="rnd">
              <a:noFill/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47625"/>
              <a:ext cx="1468948" cy="1760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00"/>
                </a:lnSpc>
              </a:pPr>
              <a:r>
                <a:rPr lang="en-US" sz="2700">
                  <a:solidFill>
                    <a:srgbClr val="FFFFFF"/>
                  </a:solidFill>
                  <a:latin typeface="TT Fors"/>
                </a:rPr>
                <a:t>MEAL PLANNING AND PREP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4151124" y="3114541"/>
            <a:ext cx="1015404" cy="1033973"/>
            <a:chOff x="0" y="0"/>
            <a:chExt cx="812800" cy="827664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27664"/>
            </a:xfrm>
            <a:custGeom>
              <a:avLst/>
              <a:gdLst/>
              <a:ahLst/>
              <a:cxnLst/>
              <a:rect r="r" b="b" t="t" l="l"/>
              <a:pathLst>
                <a:path h="827664" w="812800">
                  <a:moveTo>
                    <a:pt x="406400" y="0"/>
                  </a:moveTo>
                  <a:cubicBezTo>
                    <a:pt x="181951" y="0"/>
                    <a:pt x="0" y="185279"/>
                    <a:pt x="0" y="413832"/>
                  </a:cubicBezTo>
                  <a:cubicBezTo>
                    <a:pt x="0" y="642385"/>
                    <a:pt x="181951" y="827664"/>
                    <a:pt x="406400" y="827664"/>
                  </a:cubicBezTo>
                  <a:cubicBezTo>
                    <a:pt x="630849" y="827664"/>
                    <a:pt x="812800" y="642385"/>
                    <a:pt x="812800" y="413832"/>
                  </a:cubicBezTo>
                  <a:cubicBezTo>
                    <a:pt x="812800" y="18527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4040"/>
              </a:solidFill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44268"/>
              <a:ext cx="660400" cy="6058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99"/>
                </a:lnSpc>
              </a:pPr>
              <a:r>
                <a:rPr lang="en-US" sz="3399">
                  <a:solidFill>
                    <a:srgbClr val="004040"/>
                  </a:solidFill>
                  <a:latin typeface="TT Fors Bold"/>
                </a:rPr>
                <a:t>1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4151124" y="4305317"/>
            <a:ext cx="1015404" cy="1033973"/>
            <a:chOff x="0" y="0"/>
            <a:chExt cx="812800" cy="827664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27664"/>
            </a:xfrm>
            <a:custGeom>
              <a:avLst/>
              <a:gdLst/>
              <a:ahLst/>
              <a:cxnLst/>
              <a:rect r="r" b="b" t="t" l="l"/>
              <a:pathLst>
                <a:path h="827664" w="812800">
                  <a:moveTo>
                    <a:pt x="406400" y="0"/>
                  </a:moveTo>
                  <a:cubicBezTo>
                    <a:pt x="181951" y="0"/>
                    <a:pt x="0" y="185279"/>
                    <a:pt x="0" y="413832"/>
                  </a:cubicBezTo>
                  <a:cubicBezTo>
                    <a:pt x="0" y="642385"/>
                    <a:pt x="181951" y="827664"/>
                    <a:pt x="406400" y="827664"/>
                  </a:cubicBezTo>
                  <a:cubicBezTo>
                    <a:pt x="630849" y="827664"/>
                    <a:pt x="812800" y="642385"/>
                    <a:pt x="812800" y="413832"/>
                  </a:cubicBezTo>
                  <a:cubicBezTo>
                    <a:pt x="812800" y="18527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4040"/>
              </a:solidFill>
              <a:prstDash val="solid"/>
              <a:miter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76200" y="144268"/>
              <a:ext cx="660400" cy="6058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99"/>
                </a:lnSpc>
              </a:pPr>
              <a:r>
                <a:rPr lang="en-US" sz="3399">
                  <a:solidFill>
                    <a:srgbClr val="004040"/>
                  </a:solidFill>
                  <a:latin typeface="TT Fors Bold"/>
                </a:rPr>
                <a:t>2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4151124" y="5496094"/>
            <a:ext cx="1015404" cy="1033973"/>
            <a:chOff x="0" y="0"/>
            <a:chExt cx="812800" cy="827664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27664"/>
            </a:xfrm>
            <a:custGeom>
              <a:avLst/>
              <a:gdLst/>
              <a:ahLst/>
              <a:cxnLst/>
              <a:rect r="r" b="b" t="t" l="l"/>
              <a:pathLst>
                <a:path h="827664" w="812800">
                  <a:moveTo>
                    <a:pt x="406400" y="0"/>
                  </a:moveTo>
                  <a:cubicBezTo>
                    <a:pt x="181951" y="0"/>
                    <a:pt x="0" y="185279"/>
                    <a:pt x="0" y="413832"/>
                  </a:cubicBezTo>
                  <a:cubicBezTo>
                    <a:pt x="0" y="642385"/>
                    <a:pt x="181951" y="827664"/>
                    <a:pt x="406400" y="827664"/>
                  </a:cubicBezTo>
                  <a:cubicBezTo>
                    <a:pt x="630849" y="827664"/>
                    <a:pt x="812800" y="642385"/>
                    <a:pt x="812800" y="413832"/>
                  </a:cubicBezTo>
                  <a:cubicBezTo>
                    <a:pt x="812800" y="18527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4040"/>
              </a:solidFill>
              <a:prstDash val="solid"/>
              <a:miter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76200" y="144268"/>
              <a:ext cx="660400" cy="6058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99"/>
                </a:lnSpc>
              </a:pPr>
              <a:r>
                <a:rPr lang="en-US" sz="3399">
                  <a:solidFill>
                    <a:srgbClr val="004040"/>
                  </a:solidFill>
                  <a:latin typeface="TT Fors Bold"/>
                </a:rPr>
                <a:t>3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4151124" y="7745015"/>
            <a:ext cx="1015404" cy="1033973"/>
            <a:chOff x="0" y="0"/>
            <a:chExt cx="812800" cy="827664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27664"/>
            </a:xfrm>
            <a:custGeom>
              <a:avLst/>
              <a:gdLst/>
              <a:ahLst/>
              <a:cxnLst/>
              <a:rect r="r" b="b" t="t" l="l"/>
              <a:pathLst>
                <a:path h="827664" w="812800">
                  <a:moveTo>
                    <a:pt x="406400" y="0"/>
                  </a:moveTo>
                  <a:cubicBezTo>
                    <a:pt x="181951" y="0"/>
                    <a:pt x="0" y="185279"/>
                    <a:pt x="0" y="413832"/>
                  </a:cubicBezTo>
                  <a:cubicBezTo>
                    <a:pt x="0" y="642385"/>
                    <a:pt x="181951" y="827664"/>
                    <a:pt x="406400" y="827664"/>
                  </a:cubicBezTo>
                  <a:cubicBezTo>
                    <a:pt x="630849" y="827664"/>
                    <a:pt x="812800" y="642385"/>
                    <a:pt x="812800" y="413832"/>
                  </a:cubicBezTo>
                  <a:cubicBezTo>
                    <a:pt x="812800" y="18527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4040"/>
              </a:solidFill>
              <a:prstDash val="solid"/>
              <a:miter/>
            </a:ln>
          </p:spPr>
        </p:sp>
        <p:sp>
          <p:nvSpPr>
            <p:cNvPr name="TextBox 32" id="32"/>
            <p:cNvSpPr txBox="true"/>
            <p:nvPr/>
          </p:nvSpPr>
          <p:spPr>
            <a:xfrm>
              <a:off x="76200" y="144268"/>
              <a:ext cx="660400" cy="6058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99"/>
                </a:lnSpc>
              </a:pPr>
              <a:r>
                <a:rPr lang="en-US" sz="3399">
                  <a:solidFill>
                    <a:srgbClr val="004040"/>
                  </a:solidFill>
                  <a:latin typeface="TT Fors Bold"/>
                </a:rPr>
                <a:t>5</a:t>
              </a: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14151124" y="8935791"/>
            <a:ext cx="1015404" cy="1033973"/>
            <a:chOff x="0" y="0"/>
            <a:chExt cx="812800" cy="827664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27664"/>
            </a:xfrm>
            <a:custGeom>
              <a:avLst/>
              <a:gdLst/>
              <a:ahLst/>
              <a:cxnLst/>
              <a:rect r="r" b="b" t="t" l="l"/>
              <a:pathLst>
                <a:path h="827664" w="812800">
                  <a:moveTo>
                    <a:pt x="406400" y="0"/>
                  </a:moveTo>
                  <a:cubicBezTo>
                    <a:pt x="181951" y="0"/>
                    <a:pt x="0" y="185279"/>
                    <a:pt x="0" y="413832"/>
                  </a:cubicBezTo>
                  <a:cubicBezTo>
                    <a:pt x="0" y="642385"/>
                    <a:pt x="181951" y="827664"/>
                    <a:pt x="406400" y="827664"/>
                  </a:cubicBezTo>
                  <a:cubicBezTo>
                    <a:pt x="630849" y="827664"/>
                    <a:pt x="812800" y="642385"/>
                    <a:pt x="812800" y="413832"/>
                  </a:cubicBezTo>
                  <a:cubicBezTo>
                    <a:pt x="812800" y="18527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4040"/>
              </a:solidFill>
              <a:prstDash val="solid"/>
              <a:miter/>
            </a:ln>
          </p:spPr>
        </p:sp>
        <p:sp>
          <p:nvSpPr>
            <p:cNvPr name="TextBox 35" id="35"/>
            <p:cNvSpPr txBox="true"/>
            <p:nvPr/>
          </p:nvSpPr>
          <p:spPr>
            <a:xfrm>
              <a:off x="76200" y="144268"/>
              <a:ext cx="660400" cy="6058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99"/>
                </a:lnSpc>
              </a:pPr>
              <a:r>
                <a:rPr lang="en-US" sz="3399">
                  <a:solidFill>
                    <a:srgbClr val="004040"/>
                  </a:solidFill>
                  <a:latin typeface="TT Fors Bold"/>
                </a:rPr>
                <a:t>6</a:t>
              </a:r>
            </a:p>
          </p:txBody>
        </p:sp>
      </p:grpSp>
      <p:sp>
        <p:nvSpPr>
          <p:cNvPr name="Freeform 36" id="36"/>
          <p:cNvSpPr/>
          <p:nvPr/>
        </p:nvSpPr>
        <p:spPr>
          <a:xfrm flipH="false" flipV="false" rot="0">
            <a:off x="16342962" y="9514994"/>
            <a:ext cx="916338" cy="434115"/>
          </a:xfrm>
          <a:custGeom>
            <a:avLst/>
            <a:gdLst/>
            <a:ahLst/>
            <a:cxnLst/>
            <a:rect r="r" b="b" t="t" l="l"/>
            <a:pathLst>
              <a:path h="434115" w="916338">
                <a:moveTo>
                  <a:pt x="0" y="0"/>
                </a:moveTo>
                <a:lnTo>
                  <a:pt x="916338" y="0"/>
                </a:lnTo>
                <a:lnTo>
                  <a:pt x="916338" y="434115"/>
                </a:lnTo>
                <a:lnTo>
                  <a:pt x="0" y="4341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7" id="37"/>
          <p:cNvSpPr txBox="true"/>
          <p:nvPr/>
        </p:nvSpPr>
        <p:spPr>
          <a:xfrm rot="0">
            <a:off x="4963085" y="1392977"/>
            <a:ext cx="8361829" cy="809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000"/>
              </a:lnSpc>
            </a:pPr>
            <a:r>
              <a:rPr lang="en-US" sz="6000">
                <a:solidFill>
                  <a:srgbClr val="004040"/>
                </a:solidFill>
                <a:latin typeface="Open Sauce Bold"/>
              </a:rPr>
              <a:t>TABLE OF 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4963085" y="2184266"/>
            <a:ext cx="8361829" cy="930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999"/>
              </a:lnSpc>
            </a:pPr>
            <a:r>
              <a:rPr lang="en-US" sz="6999">
                <a:solidFill>
                  <a:srgbClr val="004040"/>
                </a:solidFill>
                <a:latin typeface="Open Sauce Heavy"/>
              </a:rPr>
              <a:t>CONTENTS</a:t>
            </a:r>
          </a:p>
        </p:txBody>
      </p:sp>
      <p:grpSp>
        <p:nvGrpSpPr>
          <p:cNvPr name="Group 39" id="39"/>
          <p:cNvGrpSpPr/>
          <p:nvPr/>
        </p:nvGrpSpPr>
        <p:grpSpPr>
          <a:xfrm rot="0">
            <a:off x="9144000" y="6682743"/>
            <a:ext cx="5656353" cy="861203"/>
            <a:chOff x="0" y="0"/>
            <a:chExt cx="1468948" cy="223653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1468948" cy="223653"/>
            </a:xfrm>
            <a:custGeom>
              <a:avLst/>
              <a:gdLst/>
              <a:ahLst/>
              <a:cxnLst/>
              <a:rect r="r" b="b" t="t" l="l"/>
              <a:pathLst>
                <a:path h="223653" w="1468948">
                  <a:moveTo>
                    <a:pt x="69804" y="0"/>
                  </a:moveTo>
                  <a:lnTo>
                    <a:pt x="1399143" y="0"/>
                  </a:lnTo>
                  <a:cubicBezTo>
                    <a:pt x="1417657" y="0"/>
                    <a:pt x="1435412" y="7354"/>
                    <a:pt x="1448503" y="20445"/>
                  </a:cubicBezTo>
                  <a:cubicBezTo>
                    <a:pt x="1461593" y="33536"/>
                    <a:pt x="1468948" y="51291"/>
                    <a:pt x="1468948" y="69804"/>
                  </a:cubicBezTo>
                  <a:lnTo>
                    <a:pt x="1468948" y="153849"/>
                  </a:lnTo>
                  <a:cubicBezTo>
                    <a:pt x="1468948" y="172362"/>
                    <a:pt x="1461593" y="190117"/>
                    <a:pt x="1448503" y="203208"/>
                  </a:cubicBezTo>
                  <a:cubicBezTo>
                    <a:pt x="1435412" y="216299"/>
                    <a:pt x="1417657" y="223653"/>
                    <a:pt x="1399143" y="223653"/>
                  </a:cubicBezTo>
                  <a:lnTo>
                    <a:pt x="69804" y="223653"/>
                  </a:lnTo>
                  <a:cubicBezTo>
                    <a:pt x="51291" y="223653"/>
                    <a:pt x="33536" y="216299"/>
                    <a:pt x="20445" y="203208"/>
                  </a:cubicBezTo>
                  <a:cubicBezTo>
                    <a:pt x="7354" y="190117"/>
                    <a:pt x="0" y="172362"/>
                    <a:pt x="0" y="153849"/>
                  </a:cubicBezTo>
                  <a:lnTo>
                    <a:pt x="0" y="69804"/>
                  </a:lnTo>
                  <a:cubicBezTo>
                    <a:pt x="0" y="51291"/>
                    <a:pt x="7354" y="33536"/>
                    <a:pt x="20445" y="20445"/>
                  </a:cubicBezTo>
                  <a:cubicBezTo>
                    <a:pt x="33536" y="7354"/>
                    <a:pt x="51291" y="0"/>
                    <a:pt x="69804" y="0"/>
                  </a:cubicBezTo>
                  <a:close/>
                </a:path>
              </a:pathLst>
            </a:custGeom>
            <a:solidFill>
              <a:srgbClr val="057460"/>
            </a:solidFill>
            <a:ln cap="rnd">
              <a:noFill/>
              <a:prstDash val="solid"/>
              <a:round/>
            </a:ln>
          </p:spPr>
        </p:sp>
        <p:sp>
          <p:nvSpPr>
            <p:cNvPr name="TextBox 41" id="41"/>
            <p:cNvSpPr txBox="true"/>
            <p:nvPr/>
          </p:nvSpPr>
          <p:spPr>
            <a:xfrm>
              <a:off x="0" y="47625"/>
              <a:ext cx="1468948" cy="1760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00"/>
                </a:lnSpc>
              </a:pPr>
              <a:r>
                <a:rPr lang="en-US" sz="2700">
                  <a:solidFill>
                    <a:srgbClr val="FFFFFF"/>
                  </a:solidFill>
                  <a:latin typeface="TT Fors"/>
                </a:rPr>
                <a:t>DINNER OPTIONS</a:t>
              </a:r>
            </a:p>
          </p:txBody>
        </p:sp>
      </p:grpSp>
      <p:grpSp>
        <p:nvGrpSpPr>
          <p:cNvPr name="Group 42" id="42"/>
          <p:cNvGrpSpPr/>
          <p:nvPr/>
        </p:nvGrpSpPr>
        <p:grpSpPr>
          <a:xfrm rot="0">
            <a:off x="14151124" y="6620554"/>
            <a:ext cx="1015404" cy="1033973"/>
            <a:chOff x="0" y="0"/>
            <a:chExt cx="812800" cy="827664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812800" cy="827664"/>
            </a:xfrm>
            <a:custGeom>
              <a:avLst/>
              <a:gdLst/>
              <a:ahLst/>
              <a:cxnLst/>
              <a:rect r="r" b="b" t="t" l="l"/>
              <a:pathLst>
                <a:path h="827664" w="812800">
                  <a:moveTo>
                    <a:pt x="406400" y="0"/>
                  </a:moveTo>
                  <a:cubicBezTo>
                    <a:pt x="181951" y="0"/>
                    <a:pt x="0" y="185279"/>
                    <a:pt x="0" y="413832"/>
                  </a:cubicBezTo>
                  <a:cubicBezTo>
                    <a:pt x="0" y="642385"/>
                    <a:pt x="181951" y="827664"/>
                    <a:pt x="406400" y="827664"/>
                  </a:cubicBezTo>
                  <a:cubicBezTo>
                    <a:pt x="630849" y="827664"/>
                    <a:pt x="812800" y="642385"/>
                    <a:pt x="812800" y="413832"/>
                  </a:cubicBezTo>
                  <a:cubicBezTo>
                    <a:pt x="812800" y="18527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4040"/>
              </a:solidFill>
              <a:prstDash val="solid"/>
              <a:miter/>
            </a:ln>
          </p:spPr>
        </p:sp>
        <p:sp>
          <p:nvSpPr>
            <p:cNvPr name="TextBox 44" id="44"/>
            <p:cNvSpPr txBox="true"/>
            <p:nvPr/>
          </p:nvSpPr>
          <p:spPr>
            <a:xfrm>
              <a:off x="76200" y="144268"/>
              <a:ext cx="660400" cy="6058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99"/>
                </a:lnSpc>
              </a:pPr>
              <a:r>
                <a:rPr lang="en-US" sz="3399">
                  <a:solidFill>
                    <a:srgbClr val="004040"/>
                  </a:solidFill>
                  <a:latin typeface="TT Fors Bold"/>
                </a:rPr>
                <a:t>4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E4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342962" y="9514994"/>
            <a:ext cx="916338" cy="434115"/>
          </a:xfrm>
          <a:custGeom>
            <a:avLst/>
            <a:gdLst/>
            <a:ahLst/>
            <a:cxnLst/>
            <a:rect r="r" b="b" t="t" l="l"/>
            <a:pathLst>
              <a:path h="434115" w="916338">
                <a:moveTo>
                  <a:pt x="0" y="0"/>
                </a:moveTo>
                <a:lnTo>
                  <a:pt x="916338" y="0"/>
                </a:lnTo>
                <a:lnTo>
                  <a:pt x="916338" y="434115"/>
                </a:lnTo>
                <a:lnTo>
                  <a:pt x="0" y="4341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108775" y="3600450"/>
            <a:ext cx="3086100" cy="3086100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746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7600950" y="3600450"/>
            <a:ext cx="3086100" cy="3086100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746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3094849" y="3600450"/>
            <a:ext cx="3086100" cy="3086100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746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2231804" y="3723486"/>
            <a:ext cx="2840040" cy="2840029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5046" t="0" r="-25046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7723980" y="3723486"/>
            <a:ext cx="2840040" cy="2840029"/>
            <a:chOff x="0" y="0"/>
            <a:chExt cx="6350000" cy="63499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5046" t="0" r="-25046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3217879" y="3723486"/>
            <a:ext cx="2840040" cy="2840029"/>
            <a:chOff x="0" y="0"/>
            <a:chExt cx="6350000" cy="634997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5046" t="0" r="-25046" b="0"/>
              </a:stretch>
            </a:blip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1028700" y="7000893"/>
            <a:ext cx="5246249" cy="2315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4040"/>
                </a:solidFill>
                <a:latin typeface="Open Sauce Bold"/>
              </a:rPr>
              <a:t>Increased focus levels</a:t>
            </a:r>
          </a:p>
          <a:p>
            <a:pPr algn="ctr">
              <a:lnSpc>
                <a:spcPts val="3080"/>
              </a:lnSpc>
            </a:pPr>
          </a:p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4040"/>
                </a:solidFill>
                <a:latin typeface="Open Sauce"/>
              </a:rPr>
              <a:t>Quality nutrition supports mental clarity and concentration during work hours.</a:t>
            </a:r>
          </a:p>
          <a:p>
            <a:pPr algn="ctr">
              <a:lnSpc>
                <a:spcPts val="3080"/>
              </a:lnSpc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6520875" y="7000893"/>
            <a:ext cx="5246249" cy="2315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4040"/>
                </a:solidFill>
                <a:latin typeface="Open Sauce Bold"/>
              </a:rPr>
              <a:t>Enhanced productivity</a:t>
            </a:r>
          </a:p>
          <a:p>
            <a:pPr algn="ctr">
              <a:lnSpc>
                <a:spcPts val="3080"/>
              </a:lnSpc>
            </a:pPr>
          </a:p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4040"/>
                </a:solidFill>
                <a:latin typeface="Open Sauce"/>
              </a:rPr>
              <a:t>Healthy eating can lead to increased productivity and better decision-making.</a:t>
            </a:r>
          </a:p>
          <a:p>
            <a:pPr algn="ctr">
              <a:lnSpc>
                <a:spcPts val="3080"/>
              </a:lnSpc>
            </a:pPr>
          </a:p>
        </p:txBody>
      </p:sp>
      <p:sp>
        <p:nvSpPr>
          <p:cNvPr name="TextBox 20" id="20"/>
          <p:cNvSpPr txBox="true"/>
          <p:nvPr/>
        </p:nvSpPr>
        <p:spPr>
          <a:xfrm rot="0">
            <a:off x="12014775" y="7000893"/>
            <a:ext cx="5246249" cy="1925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4040"/>
                </a:solidFill>
                <a:latin typeface="Open Sauce Bold"/>
              </a:rPr>
              <a:t>Increased energy</a:t>
            </a:r>
          </a:p>
          <a:p>
            <a:pPr algn="ctr">
              <a:lnSpc>
                <a:spcPts val="3080"/>
              </a:lnSpc>
            </a:pPr>
          </a:p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4040"/>
                </a:solidFill>
                <a:latin typeface="Open Sauce"/>
              </a:rPr>
              <a:t>Proper nutrition provides sustained energy levels throughout the workday.</a:t>
            </a:r>
          </a:p>
          <a:p>
            <a:pPr algn="ctr">
              <a:lnSpc>
                <a:spcPts val="3080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1028700" y="1148517"/>
            <a:ext cx="7676568" cy="167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500"/>
              </a:lnSpc>
            </a:pPr>
            <a:r>
              <a:rPr lang="en-US" sz="6500">
                <a:solidFill>
                  <a:srgbClr val="004040"/>
                </a:solidFill>
                <a:latin typeface="Open Sauce Heavy"/>
              </a:rPr>
              <a:t>NUTRITION IN WORKPLACE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E4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144000" cy="10287000"/>
            <a:chOff x="0" y="0"/>
            <a:chExt cx="24082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082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746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85725"/>
              <a:ext cx="2408296" cy="26236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71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715438" y="3277890"/>
            <a:ext cx="745339" cy="745339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04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161925"/>
              <a:ext cx="660400" cy="5746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71"/>
                </a:lnSpc>
              </a:pPr>
              <a:r>
                <a:rPr lang="en-US" sz="2409" spc="544">
                  <a:solidFill>
                    <a:srgbClr val="FFFFFF"/>
                  </a:solidFill>
                  <a:latin typeface="Open Sauce Bold"/>
                </a:rPr>
                <a:t>1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0721465" y="2904434"/>
            <a:ext cx="6537835" cy="3690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39"/>
              </a:lnSpc>
            </a:pPr>
            <a:r>
              <a:rPr lang="en-US" sz="3099" spc="-83">
                <a:solidFill>
                  <a:srgbClr val="004040"/>
                </a:solidFill>
                <a:latin typeface="Open Sauce Bold"/>
              </a:rPr>
              <a:t>Overnight Oats</a:t>
            </a:r>
          </a:p>
          <a:p>
            <a:pPr marL="388622" indent="-194311" lvl="1">
              <a:lnSpc>
                <a:spcPts val="2520"/>
              </a:lnSpc>
              <a:buFont typeface="Arial"/>
              <a:buChar char="•"/>
            </a:pPr>
            <a:r>
              <a:rPr lang="en-US" sz="1800" spc="-48">
                <a:solidFill>
                  <a:srgbClr val="004040"/>
                </a:solidFill>
                <a:latin typeface="Open Sauce Bold"/>
              </a:rPr>
              <a:t>rolled oats</a:t>
            </a:r>
          </a:p>
          <a:p>
            <a:pPr marL="388622" indent="-194311" lvl="1">
              <a:lnSpc>
                <a:spcPts val="2520"/>
              </a:lnSpc>
              <a:buFont typeface="Arial"/>
              <a:buChar char="•"/>
            </a:pPr>
            <a:r>
              <a:rPr lang="en-US" sz="1800" spc="-48">
                <a:solidFill>
                  <a:srgbClr val="004040"/>
                </a:solidFill>
                <a:latin typeface="Open Sauce Bold"/>
              </a:rPr>
              <a:t>milk </a:t>
            </a:r>
          </a:p>
          <a:p>
            <a:pPr marL="388622" indent="-194311" lvl="1">
              <a:lnSpc>
                <a:spcPts val="2520"/>
              </a:lnSpc>
              <a:buFont typeface="Arial"/>
              <a:buChar char="•"/>
            </a:pPr>
            <a:r>
              <a:rPr lang="en-US" sz="1800" spc="-48">
                <a:solidFill>
                  <a:srgbClr val="004040"/>
                </a:solidFill>
                <a:latin typeface="Open Sauce Bold"/>
              </a:rPr>
              <a:t>yogurt </a:t>
            </a:r>
          </a:p>
          <a:p>
            <a:pPr marL="388622" indent="-194311" lvl="1">
              <a:lnSpc>
                <a:spcPts val="2520"/>
              </a:lnSpc>
              <a:buFont typeface="Arial"/>
              <a:buChar char="•"/>
            </a:pPr>
            <a:r>
              <a:rPr lang="en-US" sz="1800" spc="-48">
                <a:solidFill>
                  <a:srgbClr val="004040"/>
                </a:solidFill>
                <a:latin typeface="Open Sauce Bold"/>
              </a:rPr>
              <a:t>chia seeds </a:t>
            </a:r>
          </a:p>
          <a:p>
            <a:pPr marL="388622" indent="-194311" lvl="1">
              <a:lnSpc>
                <a:spcPts val="2520"/>
              </a:lnSpc>
              <a:buFont typeface="Arial"/>
              <a:buChar char="•"/>
            </a:pPr>
            <a:r>
              <a:rPr lang="en-US" sz="1800" spc="-48">
                <a:solidFill>
                  <a:srgbClr val="004040"/>
                </a:solidFill>
                <a:latin typeface="Open Sauce Bold"/>
              </a:rPr>
              <a:t>Add-ins + toppings – Here’s where you can get creative. Just like with regular stove top oats, there are some classic add-ins like vanilla extract, ground cinnamon, maple syrup (or honey) and a pinch of  salt that really elevate the flavor and make overnight oats super tasty.</a:t>
            </a:r>
          </a:p>
          <a:p>
            <a:pPr>
              <a:lnSpc>
                <a:spcPts val="2520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10721465" y="7058731"/>
            <a:ext cx="6537835" cy="2816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-54">
                <a:solidFill>
                  <a:srgbClr val="004040"/>
                </a:solidFill>
                <a:latin typeface="Open Sauce"/>
              </a:rPr>
              <a:t> I recommend a 1:1 ratio of rolled oats to milk, plus half as much yogurt.</a:t>
            </a:r>
          </a:p>
          <a:p>
            <a:pPr>
              <a:lnSpc>
                <a:spcPts val="2800"/>
              </a:lnSpc>
            </a:pPr>
          </a:p>
          <a:p>
            <a:pPr>
              <a:lnSpc>
                <a:spcPts val="2800"/>
              </a:lnSpc>
            </a:pPr>
            <a:r>
              <a:rPr lang="en-US" sz="2000" spc="-54">
                <a:solidFill>
                  <a:srgbClr val="004040"/>
                </a:solidFill>
                <a:latin typeface="Open Sauce"/>
              </a:rPr>
              <a:t>Add oats, milk, yogurt, maple syrup, chia seeds, vanilla and sea salt into a jar, storage container with a lid or a bowl. Stir ingredients together. Place in the fridge overnight.</a:t>
            </a:r>
          </a:p>
          <a:p>
            <a:pPr>
              <a:lnSpc>
                <a:spcPts val="2800"/>
              </a:lnSpc>
            </a:pPr>
          </a:p>
        </p:txBody>
      </p:sp>
      <p:grpSp>
        <p:nvGrpSpPr>
          <p:cNvPr name="Group 10" id="10"/>
          <p:cNvGrpSpPr/>
          <p:nvPr/>
        </p:nvGrpSpPr>
        <p:grpSpPr>
          <a:xfrm rot="0">
            <a:off x="1052232" y="1028700"/>
            <a:ext cx="7039535" cy="8229600"/>
            <a:chOff x="0" y="0"/>
            <a:chExt cx="9386047" cy="10972800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2"/>
            <a:srcRect l="7230" t="0" r="7230" b="0"/>
            <a:stretch>
              <a:fillRect/>
            </a:stretch>
          </p:blipFill>
          <p:spPr>
            <a:xfrm flipH="false" flipV="false">
              <a:off x="0" y="0"/>
              <a:ext cx="9386047" cy="10972800"/>
            </a:xfrm>
            <a:prstGeom prst="rect">
              <a:avLst/>
            </a:prstGeom>
          </p:spPr>
        </p:pic>
      </p:grpSp>
      <p:sp>
        <p:nvSpPr>
          <p:cNvPr name="TextBox 12" id="12"/>
          <p:cNvSpPr txBox="true"/>
          <p:nvPr/>
        </p:nvSpPr>
        <p:spPr>
          <a:xfrm rot="0">
            <a:off x="9715438" y="1152525"/>
            <a:ext cx="7543862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500"/>
              </a:lnSpc>
            </a:pPr>
            <a:r>
              <a:rPr lang="en-US" sz="6500">
                <a:solidFill>
                  <a:srgbClr val="004040"/>
                </a:solidFill>
                <a:latin typeface="Open Sauce Heavy"/>
              </a:rPr>
              <a:t>BREAKFAST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6342962" y="9514994"/>
            <a:ext cx="916338" cy="434115"/>
          </a:xfrm>
          <a:custGeom>
            <a:avLst/>
            <a:gdLst/>
            <a:ahLst/>
            <a:cxnLst/>
            <a:rect r="r" b="b" t="t" l="l"/>
            <a:pathLst>
              <a:path h="434115" w="916338">
                <a:moveTo>
                  <a:pt x="0" y="0"/>
                </a:moveTo>
                <a:lnTo>
                  <a:pt x="916338" y="0"/>
                </a:lnTo>
                <a:lnTo>
                  <a:pt x="916338" y="434115"/>
                </a:lnTo>
                <a:lnTo>
                  <a:pt x="0" y="4341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E4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144000" cy="10287000"/>
            <a:chOff x="0" y="0"/>
            <a:chExt cx="24082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082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A1D5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85725"/>
              <a:ext cx="2408296" cy="26236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71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715438" y="3277890"/>
            <a:ext cx="745339" cy="745339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04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161925"/>
              <a:ext cx="660400" cy="5746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71"/>
                </a:lnSpc>
              </a:pPr>
              <a:r>
                <a:rPr lang="en-US" sz="2409" spc="544">
                  <a:solidFill>
                    <a:srgbClr val="FFFFFF"/>
                  </a:solidFill>
                  <a:latin typeface="Open Sauce Bold"/>
                </a:rPr>
                <a:t>2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0721465" y="2904434"/>
            <a:ext cx="6537835" cy="3061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39"/>
              </a:lnSpc>
            </a:pPr>
            <a:r>
              <a:rPr lang="en-US" sz="3099" spc="-83">
                <a:solidFill>
                  <a:srgbClr val="004040"/>
                </a:solidFill>
                <a:latin typeface="Open Sauce Bold"/>
              </a:rPr>
              <a:t> Fruit Bowl</a:t>
            </a:r>
          </a:p>
          <a:p>
            <a:pPr marL="388622" indent="-194311" lvl="1">
              <a:lnSpc>
                <a:spcPts val="2520"/>
              </a:lnSpc>
              <a:buFont typeface="Arial"/>
              <a:buChar char="•"/>
            </a:pPr>
            <a:r>
              <a:rPr lang="en-US" sz="1800" spc="-48">
                <a:solidFill>
                  <a:srgbClr val="004040"/>
                </a:solidFill>
                <a:latin typeface="Open Sauce Bold"/>
              </a:rPr>
              <a:t>Greek yogurt</a:t>
            </a:r>
          </a:p>
          <a:p>
            <a:pPr marL="388622" indent="-194311" lvl="1">
              <a:lnSpc>
                <a:spcPts val="2520"/>
              </a:lnSpc>
              <a:buFont typeface="Arial"/>
              <a:buChar char="•"/>
            </a:pPr>
            <a:r>
              <a:rPr lang="en-US" sz="1800" spc="-48">
                <a:solidFill>
                  <a:srgbClr val="004040"/>
                </a:solidFill>
                <a:latin typeface="Open Sauce Bold"/>
              </a:rPr>
              <a:t>bananas (super-ripe)</a:t>
            </a:r>
          </a:p>
          <a:p>
            <a:pPr marL="388622" indent="-194311" lvl="1">
              <a:lnSpc>
                <a:spcPts val="2520"/>
              </a:lnSpc>
              <a:buFont typeface="Arial"/>
              <a:buChar char="•"/>
            </a:pPr>
            <a:r>
              <a:rPr lang="en-US" sz="1800" spc="-48">
                <a:solidFill>
                  <a:srgbClr val="004040"/>
                </a:solidFill>
                <a:latin typeface="Open Sauce Bold"/>
              </a:rPr>
              <a:t>pinch cinnamon</a:t>
            </a:r>
          </a:p>
          <a:p>
            <a:pPr marL="388622" indent="-194311" lvl="1">
              <a:lnSpc>
                <a:spcPts val="2520"/>
              </a:lnSpc>
              <a:buFont typeface="Arial"/>
              <a:buChar char="•"/>
            </a:pPr>
            <a:r>
              <a:rPr lang="en-US" sz="1800" spc="-48">
                <a:solidFill>
                  <a:srgbClr val="004040"/>
                </a:solidFill>
                <a:latin typeface="Open Sauce Bold"/>
              </a:rPr>
              <a:t>Granola</a:t>
            </a:r>
          </a:p>
          <a:p>
            <a:pPr marL="388622" indent="-194311" lvl="1">
              <a:lnSpc>
                <a:spcPts val="2520"/>
              </a:lnSpc>
              <a:buFont typeface="Arial"/>
              <a:buChar char="•"/>
            </a:pPr>
            <a:r>
              <a:rPr lang="en-US" sz="1800" spc="-48">
                <a:solidFill>
                  <a:srgbClr val="004040"/>
                </a:solidFill>
                <a:latin typeface="Open Sauce Bold"/>
              </a:rPr>
              <a:t>frozen mixed berries</a:t>
            </a:r>
          </a:p>
          <a:p>
            <a:pPr marL="388622" indent="-194311" lvl="1">
              <a:lnSpc>
                <a:spcPts val="2520"/>
              </a:lnSpc>
              <a:buFont typeface="Arial"/>
              <a:buChar char="•"/>
            </a:pPr>
            <a:r>
              <a:rPr lang="en-US" sz="1800" spc="-48">
                <a:solidFill>
                  <a:srgbClr val="004040"/>
                </a:solidFill>
                <a:latin typeface="Open Sauce Bold"/>
              </a:rPr>
              <a:t>milk </a:t>
            </a:r>
          </a:p>
          <a:p>
            <a:pPr marL="388622" indent="-194311" lvl="1">
              <a:lnSpc>
                <a:spcPts val="2520"/>
              </a:lnSpc>
              <a:buFont typeface="Arial"/>
              <a:buChar char="•"/>
            </a:pPr>
            <a:r>
              <a:rPr lang="en-US" sz="1800" spc="-48">
                <a:solidFill>
                  <a:srgbClr val="004040"/>
                </a:solidFill>
                <a:latin typeface="Open Sauce Bold"/>
              </a:rPr>
              <a:t>fresh seasonal fruit,</a:t>
            </a:r>
          </a:p>
          <a:p>
            <a:pPr>
              <a:lnSpc>
                <a:spcPts val="2520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10721465" y="7058731"/>
            <a:ext cx="6537835" cy="2111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-54">
                <a:solidFill>
                  <a:srgbClr val="004040"/>
                </a:solidFill>
                <a:latin typeface="Open Sauce"/>
              </a:rPr>
              <a:t> Blend the yogurt, bananas, cinnamon and mixed berries in a blender until smooth. Pour in a bowl</a:t>
            </a:r>
          </a:p>
          <a:p>
            <a:pPr>
              <a:lnSpc>
                <a:spcPts val="2800"/>
              </a:lnSpc>
            </a:pPr>
          </a:p>
          <a:p>
            <a:pPr>
              <a:lnSpc>
                <a:spcPts val="2800"/>
              </a:lnSpc>
            </a:pPr>
            <a:r>
              <a:rPr lang="en-US" sz="2000" spc="-54">
                <a:solidFill>
                  <a:srgbClr val="004040"/>
                </a:solidFill>
                <a:latin typeface="Open Sauce"/>
              </a:rPr>
              <a:t>Add Granola and seasonal fruit like strawberries, or even sliced oranges for Vitamin C</a:t>
            </a:r>
          </a:p>
          <a:p>
            <a:pPr>
              <a:lnSpc>
                <a:spcPts val="2800"/>
              </a:lnSpc>
            </a:pPr>
          </a:p>
        </p:txBody>
      </p:sp>
      <p:grpSp>
        <p:nvGrpSpPr>
          <p:cNvPr name="Group 10" id="10"/>
          <p:cNvGrpSpPr/>
          <p:nvPr/>
        </p:nvGrpSpPr>
        <p:grpSpPr>
          <a:xfrm rot="0">
            <a:off x="1052232" y="1028700"/>
            <a:ext cx="7039535" cy="8229600"/>
            <a:chOff x="0" y="0"/>
            <a:chExt cx="9386047" cy="10972800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2"/>
            <a:srcRect l="21665" t="0" r="21665" b="0"/>
            <a:stretch>
              <a:fillRect/>
            </a:stretch>
          </p:blipFill>
          <p:spPr>
            <a:xfrm flipH="false" flipV="false">
              <a:off x="0" y="0"/>
              <a:ext cx="9386047" cy="10972800"/>
            </a:xfrm>
            <a:prstGeom prst="rect">
              <a:avLst/>
            </a:prstGeom>
          </p:spPr>
        </p:pic>
      </p:grpSp>
      <p:sp>
        <p:nvSpPr>
          <p:cNvPr name="TextBox 12" id="12"/>
          <p:cNvSpPr txBox="true"/>
          <p:nvPr/>
        </p:nvSpPr>
        <p:spPr>
          <a:xfrm rot="0">
            <a:off x="9715438" y="1152525"/>
            <a:ext cx="7543862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500"/>
              </a:lnSpc>
            </a:pPr>
            <a:r>
              <a:rPr lang="en-US" sz="6500">
                <a:solidFill>
                  <a:srgbClr val="004040"/>
                </a:solidFill>
                <a:latin typeface="Open Sauce Heavy"/>
              </a:rPr>
              <a:t>BREAKFAST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6342962" y="9514994"/>
            <a:ext cx="916338" cy="434115"/>
          </a:xfrm>
          <a:custGeom>
            <a:avLst/>
            <a:gdLst/>
            <a:ahLst/>
            <a:cxnLst/>
            <a:rect r="r" b="b" t="t" l="l"/>
            <a:pathLst>
              <a:path h="434115" w="916338">
                <a:moveTo>
                  <a:pt x="0" y="0"/>
                </a:moveTo>
                <a:lnTo>
                  <a:pt x="916338" y="0"/>
                </a:lnTo>
                <a:lnTo>
                  <a:pt x="916338" y="434115"/>
                </a:lnTo>
                <a:lnTo>
                  <a:pt x="0" y="4341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E4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0"/>
            <a:ext cx="9144000" cy="10287000"/>
            <a:chOff x="0" y="0"/>
            <a:chExt cx="24082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082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728F"/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2408296" cy="27283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028700" y="1000761"/>
            <a:ext cx="7927980" cy="8604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99"/>
              </a:lnSpc>
            </a:pPr>
            <a:r>
              <a:rPr lang="en-US" sz="6499">
                <a:solidFill>
                  <a:srgbClr val="004040"/>
                </a:solidFill>
                <a:latin typeface="Open Sauce Heavy"/>
              </a:rPr>
              <a:t>LUNCH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3277552"/>
            <a:ext cx="7927980" cy="3922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799" spc="-55">
                <a:solidFill>
                  <a:srgbClr val="004040"/>
                </a:solidFill>
                <a:latin typeface="Open Sauce Bold"/>
              </a:rPr>
              <a:t>10 Minute Tuna Melt</a:t>
            </a:r>
          </a:p>
          <a:p>
            <a:pPr marL="410213" indent="-205106" lvl="1">
              <a:lnSpc>
                <a:spcPts val="2850"/>
              </a:lnSpc>
              <a:buFont typeface="Arial"/>
              <a:buChar char="•"/>
            </a:pPr>
            <a:r>
              <a:rPr lang="en-US" sz="1900" spc="-38">
                <a:solidFill>
                  <a:srgbClr val="004040"/>
                </a:solidFill>
                <a:latin typeface="Open Sauce"/>
              </a:rPr>
              <a:t>Tuna</a:t>
            </a:r>
          </a:p>
          <a:p>
            <a:pPr marL="410213" indent="-205106" lvl="1">
              <a:lnSpc>
                <a:spcPts val="2850"/>
              </a:lnSpc>
              <a:buFont typeface="Arial"/>
              <a:buChar char="•"/>
            </a:pPr>
            <a:r>
              <a:rPr lang="en-US" sz="1900" spc="-38">
                <a:solidFill>
                  <a:srgbClr val="004040"/>
                </a:solidFill>
                <a:latin typeface="Open Sauce"/>
              </a:rPr>
              <a:t>celery stalk, chopped</a:t>
            </a:r>
          </a:p>
          <a:p>
            <a:pPr marL="410213" indent="-205106" lvl="1">
              <a:lnSpc>
                <a:spcPts val="2850"/>
              </a:lnSpc>
              <a:buFont typeface="Arial"/>
              <a:buChar char="•"/>
            </a:pPr>
            <a:r>
              <a:rPr lang="en-US" sz="1900" spc="-38">
                <a:solidFill>
                  <a:srgbClr val="004040"/>
                </a:solidFill>
                <a:latin typeface="Open Sauce"/>
              </a:rPr>
              <a:t>red pepper</a:t>
            </a:r>
          </a:p>
          <a:p>
            <a:pPr marL="410213" indent="-205106" lvl="1">
              <a:lnSpc>
                <a:spcPts val="2850"/>
              </a:lnSpc>
              <a:buFont typeface="Arial"/>
              <a:buChar char="•"/>
            </a:pPr>
            <a:r>
              <a:rPr lang="en-US" sz="1900" spc="-38">
                <a:solidFill>
                  <a:srgbClr val="004040"/>
                </a:solidFill>
                <a:latin typeface="Open Sauce"/>
              </a:rPr>
              <a:t>pepper</a:t>
            </a:r>
          </a:p>
          <a:p>
            <a:pPr marL="410213" indent="-205106" lvl="1">
              <a:lnSpc>
                <a:spcPts val="2850"/>
              </a:lnSpc>
              <a:buFont typeface="Arial"/>
              <a:buChar char="•"/>
            </a:pPr>
            <a:r>
              <a:rPr lang="en-US" sz="1900" spc="-38">
                <a:solidFill>
                  <a:srgbClr val="004040"/>
                </a:solidFill>
                <a:latin typeface="Open Sauce"/>
              </a:rPr>
              <a:t>Greek yogurt</a:t>
            </a:r>
          </a:p>
          <a:p>
            <a:pPr marL="410213" indent="-205106" lvl="1">
              <a:lnSpc>
                <a:spcPts val="2850"/>
              </a:lnSpc>
              <a:buFont typeface="Arial"/>
              <a:buChar char="•"/>
            </a:pPr>
            <a:r>
              <a:rPr lang="en-US" sz="1900" spc="-38">
                <a:solidFill>
                  <a:srgbClr val="004040"/>
                </a:solidFill>
                <a:latin typeface="Open Sauce"/>
              </a:rPr>
              <a:t>4 teaspoons mayonnaise or softened butter</a:t>
            </a:r>
          </a:p>
          <a:p>
            <a:pPr marL="410213" indent="-205106" lvl="1">
              <a:lnSpc>
                <a:spcPts val="2850"/>
              </a:lnSpc>
              <a:buFont typeface="Arial"/>
              <a:buChar char="•"/>
            </a:pPr>
            <a:r>
              <a:rPr lang="en-US" sz="1900" spc="-38">
                <a:solidFill>
                  <a:srgbClr val="004040"/>
                </a:solidFill>
                <a:latin typeface="Open Sauce"/>
              </a:rPr>
              <a:t>whole-grain bread</a:t>
            </a:r>
          </a:p>
          <a:p>
            <a:pPr marL="410213" indent="-205106" lvl="1">
              <a:lnSpc>
                <a:spcPts val="2850"/>
              </a:lnSpc>
              <a:buFont typeface="Arial"/>
              <a:buChar char="•"/>
            </a:pPr>
            <a:r>
              <a:rPr lang="en-US" sz="1900" spc="-38">
                <a:solidFill>
                  <a:srgbClr val="004040"/>
                </a:solidFill>
                <a:latin typeface="Open Sauce"/>
              </a:rPr>
              <a:t>2 slices sharp Cheddar cheese</a:t>
            </a:r>
          </a:p>
          <a:p>
            <a:pPr marL="0" indent="0" lvl="0">
              <a:lnSpc>
                <a:spcPts val="4199"/>
              </a:lnSpc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10219765" y="1028700"/>
            <a:ext cx="7039535" cy="8229600"/>
            <a:chOff x="0" y="0"/>
            <a:chExt cx="9386047" cy="10972800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2"/>
            <a:srcRect l="0" t="6160" r="0" b="6160"/>
            <a:stretch>
              <a:fillRect/>
            </a:stretch>
          </p:blipFill>
          <p:spPr>
            <a:xfrm flipH="false" flipV="false">
              <a:off x="0" y="0"/>
              <a:ext cx="9386047" cy="10972800"/>
            </a:xfrm>
            <a:prstGeom prst="rect">
              <a:avLst/>
            </a:prstGeom>
          </p:spPr>
        </p:pic>
      </p:grpSp>
      <p:sp>
        <p:nvSpPr>
          <p:cNvPr name="Freeform 9" id="9"/>
          <p:cNvSpPr/>
          <p:nvPr/>
        </p:nvSpPr>
        <p:spPr>
          <a:xfrm flipH="false" flipV="false" rot="0">
            <a:off x="16342962" y="9514994"/>
            <a:ext cx="916338" cy="434115"/>
          </a:xfrm>
          <a:custGeom>
            <a:avLst/>
            <a:gdLst/>
            <a:ahLst/>
            <a:cxnLst/>
            <a:rect r="r" b="b" t="t" l="l"/>
            <a:pathLst>
              <a:path h="434115" w="916338">
                <a:moveTo>
                  <a:pt x="0" y="0"/>
                </a:moveTo>
                <a:lnTo>
                  <a:pt x="916338" y="0"/>
                </a:lnTo>
                <a:lnTo>
                  <a:pt x="916338" y="434115"/>
                </a:lnTo>
                <a:lnTo>
                  <a:pt x="0" y="4341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656031" y="2990608"/>
            <a:ext cx="745339" cy="745339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04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161925"/>
              <a:ext cx="660400" cy="5746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71"/>
                </a:lnSpc>
              </a:pPr>
              <a:r>
                <a:rPr lang="en-US" sz="2409" spc="544">
                  <a:solidFill>
                    <a:srgbClr val="FFFFFF"/>
                  </a:solidFill>
                  <a:latin typeface="Open Sauce Bold"/>
                </a:rPr>
                <a:t>1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401369" y="7152323"/>
            <a:ext cx="6537835" cy="2816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-54">
                <a:solidFill>
                  <a:srgbClr val="004040"/>
                </a:solidFill>
                <a:latin typeface="Open Sauce"/>
              </a:rPr>
              <a:t>Mix yoghurt, chopped celery, chopped red pepper and ground pepper in a bowl with salt to taste</a:t>
            </a:r>
          </a:p>
          <a:p>
            <a:pPr>
              <a:lnSpc>
                <a:spcPts val="2800"/>
              </a:lnSpc>
            </a:pPr>
          </a:p>
          <a:p>
            <a:pPr>
              <a:lnSpc>
                <a:spcPts val="2800"/>
              </a:lnSpc>
            </a:pPr>
            <a:r>
              <a:rPr lang="en-US" sz="2000" spc="-54">
                <a:solidFill>
                  <a:srgbClr val="004040"/>
                </a:solidFill>
                <a:latin typeface="Open Sauce"/>
              </a:rPr>
              <a:t>Smear either mayonnaise or softened butter on whole-grain bread</a:t>
            </a:r>
          </a:p>
          <a:p>
            <a:pPr>
              <a:lnSpc>
                <a:spcPts val="2800"/>
              </a:lnSpc>
            </a:pPr>
          </a:p>
          <a:p>
            <a:pPr>
              <a:lnSpc>
                <a:spcPts val="2800"/>
              </a:lnSpc>
            </a:pPr>
            <a:r>
              <a:rPr lang="en-US" sz="2000" spc="-54">
                <a:solidFill>
                  <a:srgbClr val="004040"/>
                </a:solidFill>
                <a:latin typeface="Open Sauce"/>
              </a:rPr>
              <a:t>Add Mixture on bread and add your cheese on top of mixture ( Heat until cheese is melted)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E4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0"/>
            <a:ext cx="9144000" cy="10287000"/>
            <a:chOff x="0" y="0"/>
            <a:chExt cx="24082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082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A1D52"/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2408296" cy="27283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028700" y="1000761"/>
            <a:ext cx="7927980" cy="8604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99"/>
              </a:lnSpc>
            </a:pPr>
            <a:r>
              <a:rPr lang="en-US" sz="6499">
                <a:solidFill>
                  <a:srgbClr val="004040"/>
                </a:solidFill>
                <a:latin typeface="Open Sauce Heavy"/>
              </a:rPr>
              <a:t>LUNCH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3277552"/>
            <a:ext cx="7927980" cy="3560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799" spc="-55">
                <a:solidFill>
                  <a:srgbClr val="004040"/>
                </a:solidFill>
                <a:latin typeface="Open Sauce Bold"/>
              </a:rPr>
              <a:t>Green salad</a:t>
            </a:r>
          </a:p>
          <a:p>
            <a:pPr marL="410213" indent="-205106" lvl="1">
              <a:lnSpc>
                <a:spcPts val="2850"/>
              </a:lnSpc>
              <a:buFont typeface="Arial"/>
              <a:buChar char="•"/>
            </a:pPr>
            <a:r>
              <a:rPr lang="en-US" sz="1900" spc="-38">
                <a:solidFill>
                  <a:srgbClr val="004040"/>
                </a:solidFill>
                <a:latin typeface="Open Sauce"/>
              </a:rPr>
              <a:t>Lettuce</a:t>
            </a:r>
          </a:p>
          <a:p>
            <a:pPr marL="410213" indent="-205106" lvl="1">
              <a:lnSpc>
                <a:spcPts val="2850"/>
              </a:lnSpc>
              <a:buFont typeface="Arial"/>
              <a:buChar char="•"/>
            </a:pPr>
            <a:r>
              <a:rPr lang="en-US" sz="1900" spc="-38">
                <a:solidFill>
                  <a:srgbClr val="004040"/>
                </a:solidFill>
                <a:latin typeface="Open Sauce"/>
              </a:rPr>
              <a:t>Cucumber</a:t>
            </a:r>
          </a:p>
          <a:p>
            <a:pPr marL="410213" indent="-205106" lvl="1">
              <a:lnSpc>
                <a:spcPts val="2850"/>
              </a:lnSpc>
              <a:buFont typeface="Arial"/>
              <a:buChar char="•"/>
            </a:pPr>
            <a:r>
              <a:rPr lang="en-US" sz="1900" spc="-38">
                <a:solidFill>
                  <a:srgbClr val="004040"/>
                </a:solidFill>
                <a:latin typeface="Open Sauce"/>
              </a:rPr>
              <a:t>Tomatoes</a:t>
            </a:r>
          </a:p>
          <a:p>
            <a:pPr marL="410213" indent="-205106" lvl="1">
              <a:lnSpc>
                <a:spcPts val="2850"/>
              </a:lnSpc>
              <a:buFont typeface="Arial"/>
              <a:buChar char="•"/>
            </a:pPr>
            <a:r>
              <a:rPr lang="en-US" sz="1900" spc="-38">
                <a:solidFill>
                  <a:srgbClr val="004040"/>
                </a:solidFill>
                <a:latin typeface="Open Sauce"/>
              </a:rPr>
              <a:t>Feta </a:t>
            </a:r>
            <a:r>
              <a:rPr lang="en-US" sz="1900" spc="-38">
                <a:solidFill>
                  <a:srgbClr val="004040"/>
                </a:solidFill>
                <a:latin typeface="Open Sauce"/>
              </a:rPr>
              <a:t>Cheese</a:t>
            </a:r>
          </a:p>
          <a:p>
            <a:pPr marL="410213" indent="-205106" lvl="1">
              <a:lnSpc>
                <a:spcPts val="2850"/>
              </a:lnSpc>
              <a:buFont typeface="Arial"/>
              <a:buChar char="•"/>
            </a:pPr>
            <a:r>
              <a:rPr lang="en-US" sz="1900" spc="-38">
                <a:solidFill>
                  <a:srgbClr val="004040"/>
                </a:solidFill>
                <a:latin typeface="Open Sauce"/>
              </a:rPr>
              <a:t>olives</a:t>
            </a:r>
          </a:p>
          <a:p>
            <a:pPr marL="410213" indent="-205106" lvl="1">
              <a:lnSpc>
                <a:spcPts val="2850"/>
              </a:lnSpc>
              <a:buFont typeface="Arial"/>
              <a:buChar char="•"/>
            </a:pPr>
            <a:r>
              <a:rPr lang="en-US" sz="1900" spc="-38">
                <a:solidFill>
                  <a:srgbClr val="004040"/>
                </a:solidFill>
                <a:latin typeface="Open Sauce"/>
              </a:rPr>
              <a:t>French Dressing</a:t>
            </a:r>
          </a:p>
          <a:p>
            <a:pPr>
              <a:lnSpc>
                <a:spcPts val="2850"/>
              </a:lnSpc>
            </a:pPr>
          </a:p>
          <a:p>
            <a:pPr marL="0" indent="0" lvl="0">
              <a:lnSpc>
                <a:spcPts val="4199"/>
              </a:lnSpc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10219765" y="1028700"/>
            <a:ext cx="7039535" cy="8229600"/>
            <a:chOff x="0" y="0"/>
            <a:chExt cx="9386047" cy="10972800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2"/>
            <a:srcRect l="17922" t="0" r="17922" b="0"/>
            <a:stretch>
              <a:fillRect/>
            </a:stretch>
          </p:blipFill>
          <p:spPr>
            <a:xfrm flipH="false" flipV="false">
              <a:off x="0" y="0"/>
              <a:ext cx="9386047" cy="10972800"/>
            </a:xfrm>
            <a:prstGeom prst="rect">
              <a:avLst/>
            </a:prstGeom>
          </p:spPr>
        </p:pic>
      </p:grpSp>
      <p:sp>
        <p:nvSpPr>
          <p:cNvPr name="Freeform 9" id="9"/>
          <p:cNvSpPr/>
          <p:nvPr/>
        </p:nvSpPr>
        <p:spPr>
          <a:xfrm flipH="false" flipV="false" rot="0">
            <a:off x="16342962" y="9514994"/>
            <a:ext cx="916338" cy="434115"/>
          </a:xfrm>
          <a:custGeom>
            <a:avLst/>
            <a:gdLst/>
            <a:ahLst/>
            <a:cxnLst/>
            <a:rect r="r" b="b" t="t" l="l"/>
            <a:pathLst>
              <a:path h="434115" w="916338">
                <a:moveTo>
                  <a:pt x="0" y="0"/>
                </a:moveTo>
                <a:lnTo>
                  <a:pt x="916338" y="0"/>
                </a:lnTo>
                <a:lnTo>
                  <a:pt x="916338" y="434115"/>
                </a:lnTo>
                <a:lnTo>
                  <a:pt x="0" y="4341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656031" y="2990608"/>
            <a:ext cx="745339" cy="745339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04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161925"/>
              <a:ext cx="660400" cy="5746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71"/>
                </a:lnSpc>
              </a:pPr>
              <a:r>
                <a:rPr lang="en-US" sz="2409" spc="544">
                  <a:solidFill>
                    <a:srgbClr val="FFFFFF"/>
                  </a:solidFill>
                  <a:latin typeface="Open Sauce Bold"/>
                </a:rPr>
                <a:t>2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401369" y="7152323"/>
            <a:ext cx="6537835" cy="3168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-54">
                <a:solidFill>
                  <a:srgbClr val="004040"/>
                </a:solidFill>
                <a:latin typeface="Open Sauce"/>
              </a:rPr>
              <a:t>In a medium bowl, add your lettuce</a:t>
            </a:r>
          </a:p>
          <a:p>
            <a:pPr>
              <a:lnSpc>
                <a:spcPts val="2800"/>
              </a:lnSpc>
            </a:pPr>
            <a:r>
              <a:rPr lang="en-US" sz="2000" spc="-54">
                <a:solidFill>
                  <a:srgbClr val="004040"/>
                </a:solidFill>
                <a:latin typeface="Open Sauce"/>
              </a:rPr>
              <a:t>Clean your cucumber chop it</a:t>
            </a:r>
          </a:p>
          <a:p>
            <a:pPr>
              <a:lnSpc>
                <a:spcPts val="2800"/>
              </a:lnSpc>
            </a:pPr>
            <a:r>
              <a:rPr lang="en-US" sz="2000" spc="-54">
                <a:solidFill>
                  <a:srgbClr val="004040"/>
                </a:solidFill>
                <a:latin typeface="Open Sauce"/>
              </a:rPr>
              <a:t>Dice your rinsed tomatoes and place them with your cucumber</a:t>
            </a:r>
          </a:p>
          <a:p>
            <a:pPr>
              <a:lnSpc>
                <a:spcPts val="2800"/>
              </a:lnSpc>
            </a:pPr>
            <a:r>
              <a:rPr lang="en-US" sz="2000" spc="-54">
                <a:solidFill>
                  <a:srgbClr val="004040"/>
                </a:solidFill>
                <a:latin typeface="Open Sauce"/>
              </a:rPr>
              <a:t>add your feta cheese followed by your olives and French dressing</a:t>
            </a:r>
          </a:p>
          <a:p>
            <a:pPr>
              <a:lnSpc>
                <a:spcPts val="2800"/>
              </a:lnSpc>
            </a:pPr>
          </a:p>
          <a:p>
            <a:pPr>
              <a:lnSpc>
                <a:spcPts val="2800"/>
              </a:lnSpc>
            </a:pPr>
            <a:r>
              <a:rPr lang="en-US" sz="2000" spc="-54">
                <a:solidFill>
                  <a:srgbClr val="004040"/>
                </a:solidFill>
                <a:latin typeface="Open Sauce"/>
              </a:rPr>
              <a:t>Add Chicken fillet strips to make it more filling</a:t>
            </a:r>
          </a:p>
          <a:p>
            <a:pPr>
              <a:lnSpc>
                <a:spcPts val="2800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E4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144000" cy="10287000"/>
            <a:chOff x="0" y="0"/>
            <a:chExt cx="24082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082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CC63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85725"/>
              <a:ext cx="2408296" cy="26236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71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715438" y="3277890"/>
            <a:ext cx="745339" cy="745339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04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161925"/>
              <a:ext cx="660400" cy="5746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71"/>
                </a:lnSpc>
              </a:pPr>
              <a:r>
                <a:rPr lang="en-US" sz="2409" spc="544">
                  <a:solidFill>
                    <a:srgbClr val="FFFFFF"/>
                  </a:solidFill>
                  <a:latin typeface="Open Sauce Bold"/>
                </a:rPr>
                <a:t>1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0721465" y="2904434"/>
            <a:ext cx="6537835" cy="4233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39"/>
              </a:lnSpc>
            </a:pPr>
            <a:r>
              <a:rPr lang="en-US" sz="3099" spc="-83">
                <a:solidFill>
                  <a:srgbClr val="004040"/>
                </a:solidFill>
                <a:latin typeface="Open Sauce Bold"/>
              </a:rPr>
              <a:t>LEMON GARLIC BUTTER CHICKEN AND GREEN BEANS</a:t>
            </a:r>
          </a:p>
          <a:p>
            <a:pPr marL="388622" indent="-194311" lvl="1">
              <a:lnSpc>
                <a:spcPts val="2520"/>
              </a:lnSpc>
              <a:buFont typeface="Arial"/>
              <a:buChar char="•"/>
            </a:pPr>
            <a:r>
              <a:rPr lang="en-US" sz="1800" spc="-48">
                <a:solidFill>
                  <a:srgbClr val="004040"/>
                </a:solidFill>
                <a:latin typeface="Open Sauce"/>
                <a:hlinkClick r:id="rId2" tooltip="https://amzn.to/35sA874"/>
              </a:rPr>
              <a:t>skinless, boneless chicken thighs</a:t>
            </a:r>
          </a:p>
          <a:p>
            <a:pPr marL="388622" indent="-194311" lvl="1">
              <a:lnSpc>
                <a:spcPts val="2520"/>
              </a:lnSpc>
              <a:buFont typeface="Arial"/>
              <a:buChar char="•"/>
            </a:pPr>
            <a:r>
              <a:rPr lang="en-US" sz="1800" spc="-48">
                <a:solidFill>
                  <a:srgbClr val="004040"/>
                </a:solidFill>
                <a:latin typeface="Open Sauce"/>
              </a:rPr>
              <a:t>g</a:t>
            </a:r>
            <a:r>
              <a:rPr lang="en-US" sz="1800" spc="-48">
                <a:solidFill>
                  <a:srgbClr val="004040"/>
                </a:solidFill>
                <a:latin typeface="Open Sauce"/>
                <a:hlinkClick r:id="rId3" tooltip="https://amzn.to/35qU2Pu"/>
              </a:rPr>
              <a:t>reen beans</a:t>
            </a:r>
            <a:r>
              <a:rPr lang="en-US" sz="1800" spc="-48">
                <a:solidFill>
                  <a:srgbClr val="004040"/>
                </a:solidFill>
                <a:latin typeface="Open Sauce"/>
              </a:rPr>
              <a:t>, trimmed</a:t>
            </a:r>
          </a:p>
          <a:p>
            <a:pPr marL="388622" indent="-194311" lvl="1">
              <a:lnSpc>
                <a:spcPts val="2520"/>
              </a:lnSpc>
              <a:buFont typeface="Arial"/>
              <a:buChar char="•"/>
            </a:pPr>
            <a:r>
              <a:rPr lang="en-US" sz="1800" spc="-48">
                <a:solidFill>
                  <a:srgbClr val="004040"/>
                </a:solidFill>
                <a:latin typeface="Open Sauce"/>
                <a:hlinkClick r:id="rId4" tooltip="https://amzn.to/2IChrnq"/>
              </a:rPr>
              <a:t>butter</a:t>
            </a:r>
          </a:p>
          <a:p>
            <a:pPr marL="388622" indent="-194311" lvl="1">
              <a:lnSpc>
                <a:spcPts val="2520"/>
              </a:lnSpc>
              <a:buFont typeface="Arial"/>
              <a:buChar char="•"/>
            </a:pPr>
            <a:r>
              <a:rPr lang="en-US" sz="1800" spc="-48">
                <a:solidFill>
                  <a:srgbClr val="004040"/>
                </a:solidFill>
                <a:latin typeface="Open Sauce"/>
                <a:hlinkClick r:id="rId5" tooltip="https://amzn.to/2ovTJT3"/>
              </a:rPr>
              <a:t>garlic cloves</a:t>
            </a:r>
          </a:p>
          <a:p>
            <a:pPr marL="388622" indent="-194311" lvl="1">
              <a:lnSpc>
                <a:spcPts val="2520"/>
              </a:lnSpc>
              <a:buFont typeface="Arial"/>
              <a:buChar char="•"/>
            </a:pPr>
            <a:r>
              <a:rPr lang="en-US" sz="1800" spc="-48">
                <a:solidFill>
                  <a:srgbClr val="004040"/>
                </a:solidFill>
                <a:latin typeface="Open Sauce"/>
                <a:hlinkClick r:id="rId6" tooltip="https://amzn.to/2Ul0Lom"/>
              </a:rPr>
              <a:t>paprika</a:t>
            </a:r>
          </a:p>
          <a:p>
            <a:pPr marL="388622" indent="-194311" lvl="1">
              <a:lnSpc>
                <a:spcPts val="2520"/>
              </a:lnSpc>
              <a:buFont typeface="Arial"/>
              <a:buChar char="•"/>
            </a:pPr>
            <a:r>
              <a:rPr lang="en-US" sz="1800" spc="-48">
                <a:solidFill>
                  <a:srgbClr val="004040"/>
                </a:solidFill>
                <a:latin typeface="Open Sauce"/>
                <a:hlinkClick r:id="rId7" tooltip="https://amzn.to/2Ukb1gJ"/>
              </a:rPr>
              <a:t>onion</a:t>
            </a:r>
          </a:p>
          <a:p>
            <a:pPr marL="388622" indent="-194311" lvl="1">
              <a:lnSpc>
                <a:spcPts val="2520"/>
              </a:lnSpc>
              <a:buFont typeface="Arial"/>
              <a:buChar char="•"/>
            </a:pPr>
            <a:r>
              <a:rPr lang="en-US" sz="1800" spc="-48">
                <a:solidFill>
                  <a:srgbClr val="004040"/>
                </a:solidFill>
                <a:latin typeface="Open Sauce"/>
                <a:hlinkClick r:id="rId8" tooltip="https://amzn.to/2EBt62T"/>
              </a:rPr>
              <a:t>black pepper</a:t>
            </a:r>
          </a:p>
          <a:p>
            <a:pPr marL="388622" indent="-194311" lvl="1">
              <a:lnSpc>
                <a:spcPts val="2520"/>
              </a:lnSpc>
              <a:buFont typeface="Arial"/>
              <a:buChar char="•"/>
            </a:pPr>
            <a:r>
              <a:rPr lang="en-US" sz="1800" spc="-48">
                <a:solidFill>
                  <a:srgbClr val="004040"/>
                </a:solidFill>
                <a:latin typeface="Open Sauce"/>
                <a:hlinkClick r:id="rId9" tooltip="https://amzn.to/2MuTPSL"/>
              </a:rPr>
              <a:t>lemon</a:t>
            </a:r>
            <a:r>
              <a:rPr lang="en-US" sz="1800" spc="-48">
                <a:solidFill>
                  <a:srgbClr val="004040"/>
                </a:solidFill>
                <a:latin typeface="Open Sauce"/>
              </a:rPr>
              <a:t> juice for garnish</a:t>
            </a:r>
          </a:p>
          <a:p>
            <a:pPr marL="388622" indent="-194311" lvl="1">
              <a:lnSpc>
                <a:spcPts val="2520"/>
              </a:lnSpc>
              <a:buFont typeface="Arial"/>
              <a:buChar char="•"/>
            </a:pPr>
            <a:r>
              <a:rPr lang="en-US" sz="1800" spc="-48">
                <a:solidFill>
                  <a:srgbClr val="004040"/>
                </a:solidFill>
                <a:latin typeface="Open Sauce"/>
              </a:rPr>
              <a:t>1/2 cup fresh chopped </a:t>
            </a:r>
            <a:r>
              <a:rPr lang="en-US" sz="1800" spc="-48">
                <a:solidFill>
                  <a:srgbClr val="004040"/>
                </a:solidFill>
                <a:latin typeface="Open Sauce"/>
                <a:hlinkClick r:id="rId10" tooltip="https://amzn.to/2ICgA6c"/>
              </a:rPr>
              <a:t>parsle</a:t>
            </a:r>
            <a:r>
              <a:rPr lang="en-US" sz="1800" spc="-48">
                <a:solidFill>
                  <a:srgbClr val="004040"/>
                </a:solidFill>
                <a:latin typeface="Open Sauce"/>
              </a:rPr>
              <a:t>y</a:t>
            </a:r>
          </a:p>
          <a:p>
            <a:pPr>
              <a:lnSpc>
                <a:spcPts val="2520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10721465" y="7058731"/>
            <a:ext cx="6537835" cy="3168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-54">
                <a:solidFill>
                  <a:srgbClr val="004040"/>
                </a:solidFill>
                <a:latin typeface="Open Sauce"/>
              </a:rPr>
              <a:t> Combine paprika, salt, and pepper. Season chicken thighs generously with the spice mixture</a:t>
            </a:r>
          </a:p>
          <a:p>
            <a:pPr>
              <a:lnSpc>
                <a:spcPts val="2800"/>
              </a:lnSpc>
            </a:pPr>
          </a:p>
          <a:p>
            <a:pPr>
              <a:lnSpc>
                <a:spcPts val="2800"/>
              </a:lnSpc>
            </a:pPr>
            <a:r>
              <a:rPr lang="en-US" sz="2000" spc="-54">
                <a:solidFill>
                  <a:srgbClr val="004040"/>
                </a:solidFill>
                <a:latin typeface="Open Sauce"/>
              </a:rPr>
              <a:t>Lay the seasoned chicken thighs in one layer in the skillet. Cook for 5-6 minutes then flip and cook another 5-6 minutes, until cooked through . If chicken browns too quickly, lower the heat. Add Garlic.</a:t>
            </a:r>
          </a:p>
          <a:p>
            <a:pPr>
              <a:lnSpc>
                <a:spcPts val="2800"/>
              </a:lnSpc>
            </a:pPr>
            <a:r>
              <a:rPr lang="en-US" sz="2000" spc="-54">
                <a:solidFill>
                  <a:srgbClr val="004040"/>
                </a:solidFill>
                <a:latin typeface="Open Sauce"/>
              </a:rPr>
              <a:t>Cook Beans the microwave for 8-10 minutes, until almost done but still crisp.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052232" y="1028700"/>
            <a:ext cx="7039535" cy="8229600"/>
            <a:chOff x="0" y="0"/>
            <a:chExt cx="9386047" cy="10972800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11"/>
            <a:srcRect l="21504" t="0" r="21504" b="0"/>
            <a:stretch>
              <a:fillRect/>
            </a:stretch>
          </p:blipFill>
          <p:spPr>
            <a:xfrm flipH="false" flipV="false">
              <a:off x="0" y="0"/>
              <a:ext cx="9386047" cy="10972800"/>
            </a:xfrm>
            <a:prstGeom prst="rect">
              <a:avLst/>
            </a:prstGeom>
          </p:spPr>
        </p:pic>
      </p:grpSp>
      <p:sp>
        <p:nvSpPr>
          <p:cNvPr name="TextBox 12" id="12"/>
          <p:cNvSpPr txBox="true"/>
          <p:nvPr/>
        </p:nvSpPr>
        <p:spPr>
          <a:xfrm rot="0">
            <a:off x="9715438" y="1152525"/>
            <a:ext cx="7543862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500"/>
              </a:lnSpc>
            </a:pPr>
            <a:r>
              <a:rPr lang="en-US" sz="6500">
                <a:solidFill>
                  <a:srgbClr val="004040"/>
                </a:solidFill>
                <a:latin typeface="Open Sauce Heavy"/>
              </a:rPr>
              <a:t>DINNER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6801131" y="9852885"/>
            <a:ext cx="916338" cy="434115"/>
          </a:xfrm>
          <a:custGeom>
            <a:avLst/>
            <a:gdLst/>
            <a:ahLst/>
            <a:cxnLst/>
            <a:rect r="r" b="b" t="t" l="l"/>
            <a:pathLst>
              <a:path h="434115" w="916338">
                <a:moveTo>
                  <a:pt x="0" y="0"/>
                </a:moveTo>
                <a:lnTo>
                  <a:pt x="916338" y="0"/>
                </a:lnTo>
                <a:lnTo>
                  <a:pt x="916338" y="434115"/>
                </a:lnTo>
                <a:lnTo>
                  <a:pt x="0" y="4341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3E4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144000" cy="10287000"/>
            <a:chOff x="0" y="0"/>
            <a:chExt cx="24082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082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A1D5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85725"/>
              <a:ext cx="2408296" cy="26236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71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715438" y="3277890"/>
            <a:ext cx="745339" cy="745339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04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161925"/>
              <a:ext cx="660400" cy="5746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71"/>
                </a:lnSpc>
              </a:pPr>
              <a:r>
                <a:rPr lang="en-US" sz="2409" spc="544">
                  <a:solidFill>
                    <a:srgbClr val="FFFFFF"/>
                  </a:solidFill>
                  <a:latin typeface="Open Sauce Bold"/>
                </a:rPr>
                <a:t>1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0721465" y="2904434"/>
            <a:ext cx="6537835" cy="3061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39"/>
              </a:lnSpc>
            </a:pPr>
            <a:r>
              <a:rPr lang="en-US" sz="3099" spc="-83">
                <a:solidFill>
                  <a:srgbClr val="004040"/>
                </a:solidFill>
                <a:latin typeface="Open Sauce Bold"/>
              </a:rPr>
              <a:t>Pork Chop / Fillet with salad</a:t>
            </a:r>
          </a:p>
          <a:p>
            <a:pPr marL="388622" indent="-194311" lvl="1">
              <a:lnSpc>
                <a:spcPts val="2520"/>
              </a:lnSpc>
              <a:buFont typeface="Arial"/>
              <a:buChar char="•"/>
            </a:pPr>
            <a:r>
              <a:rPr lang="en-US" sz="1800" spc="-48">
                <a:solidFill>
                  <a:srgbClr val="004040"/>
                </a:solidFill>
                <a:latin typeface="Open Sauce"/>
              </a:rPr>
              <a:t>P</a:t>
            </a:r>
            <a:r>
              <a:rPr lang="en-US" sz="1800" spc="-48">
                <a:solidFill>
                  <a:srgbClr val="004040"/>
                </a:solidFill>
                <a:latin typeface="Open Sauce"/>
                <a:hlinkClick r:id="rId2" tooltip="https://amzn.to/35sA874"/>
              </a:rPr>
              <a:t>ork chops</a:t>
            </a:r>
            <a:r>
              <a:rPr lang="en-US" sz="1800" spc="-48">
                <a:solidFill>
                  <a:srgbClr val="004040"/>
                </a:solidFill>
                <a:latin typeface="Open Sauce"/>
              </a:rPr>
              <a:t> / Fillet</a:t>
            </a:r>
          </a:p>
          <a:p>
            <a:pPr marL="388622" indent="-194311" lvl="1">
              <a:lnSpc>
                <a:spcPts val="2520"/>
              </a:lnSpc>
              <a:buFont typeface="Arial"/>
              <a:buChar char="•"/>
            </a:pPr>
            <a:r>
              <a:rPr lang="en-US" sz="1800" spc="-48">
                <a:solidFill>
                  <a:srgbClr val="004040"/>
                </a:solidFill>
                <a:latin typeface="Open Sauce"/>
                <a:hlinkClick r:id="rId3" tooltip="https://amzn.to/35sA874"/>
              </a:rPr>
              <a:t>salt and ground black pepper, to taste</a:t>
            </a:r>
          </a:p>
          <a:p>
            <a:pPr marL="388622" indent="-194311" lvl="1">
              <a:lnSpc>
                <a:spcPts val="2520"/>
              </a:lnSpc>
              <a:buFont typeface="Arial"/>
              <a:buChar char="•"/>
            </a:pPr>
            <a:r>
              <a:rPr lang="en-US" sz="1800" spc="-48">
                <a:solidFill>
                  <a:srgbClr val="004040"/>
                </a:solidFill>
                <a:latin typeface="Open Sauce"/>
                <a:hlinkClick r:id="rId4" tooltip="https://amzn.to/35sA874"/>
              </a:rPr>
              <a:t>herbs</a:t>
            </a:r>
            <a:r>
              <a:rPr lang="en-US" sz="1800" spc="-48">
                <a:solidFill>
                  <a:srgbClr val="004040"/>
                </a:solidFill>
                <a:latin typeface="Open Sauce"/>
              </a:rPr>
              <a:t> (Rosemary)</a:t>
            </a:r>
          </a:p>
          <a:p>
            <a:pPr marL="388622" indent="-194311" lvl="1">
              <a:lnSpc>
                <a:spcPts val="2520"/>
              </a:lnSpc>
              <a:buFont typeface="Arial"/>
              <a:buChar char="•"/>
            </a:pPr>
            <a:r>
              <a:rPr lang="en-US" sz="1800" spc="-48">
                <a:solidFill>
                  <a:srgbClr val="004040"/>
                </a:solidFill>
                <a:latin typeface="Open Sauce"/>
                <a:hlinkClick r:id="rId5" tooltip="https://amzn.to/35sA874"/>
              </a:rPr>
              <a:t>paprika </a:t>
            </a:r>
          </a:p>
          <a:p>
            <a:pPr marL="388622" indent="-194311" lvl="1">
              <a:lnSpc>
                <a:spcPts val="2520"/>
              </a:lnSpc>
              <a:buFont typeface="Arial"/>
              <a:buChar char="•"/>
            </a:pPr>
            <a:r>
              <a:rPr lang="en-US" sz="1800" spc="-48">
                <a:solidFill>
                  <a:srgbClr val="004040"/>
                </a:solidFill>
                <a:latin typeface="Open Sauce"/>
                <a:hlinkClick r:id="rId6" tooltip="https://amzn.to/35sA874"/>
              </a:rPr>
              <a:t>olive oil</a:t>
            </a:r>
          </a:p>
          <a:p>
            <a:pPr marL="388622" indent="-194311" lvl="1">
              <a:lnSpc>
                <a:spcPts val="2520"/>
              </a:lnSpc>
              <a:buFont typeface="Arial"/>
              <a:buChar char="•"/>
            </a:pPr>
            <a:r>
              <a:rPr lang="en-US" sz="1800" spc="-48">
                <a:solidFill>
                  <a:srgbClr val="004040"/>
                </a:solidFill>
                <a:latin typeface="Open Sauce"/>
              </a:rPr>
              <a:t>Lemon Juice</a:t>
            </a:r>
          </a:p>
          <a:p>
            <a:pPr>
              <a:lnSpc>
                <a:spcPts val="2520"/>
              </a:lnSpc>
            </a:pPr>
          </a:p>
          <a:p>
            <a:pPr>
              <a:lnSpc>
                <a:spcPts val="2520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10593676" y="5918779"/>
            <a:ext cx="6537835" cy="352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-54">
                <a:solidFill>
                  <a:srgbClr val="004040"/>
                </a:solidFill>
                <a:latin typeface="Open Sauce"/>
              </a:rPr>
              <a:t>Remove the rind and excess fat from the chops, leaving just a thin layer of fat. Season the meat well with salt, pepper, a sprinkling of herbs and just enough paprika to leave an impression.</a:t>
            </a:r>
          </a:p>
          <a:p>
            <a:pPr>
              <a:lnSpc>
                <a:spcPts val="2800"/>
              </a:lnSpc>
            </a:pPr>
          </a:p>
          <a:p>
            <a:pPr>
              <a:lnSpc>
                <a:spcPts val="2800"/>
              </a:lnSpc>
            </a:pPr>
            <a:r>
              <a:rPr lang="en-US" sz="2000" spc="-54">
                <a:solidFill>
                  <a:srgbClr val="004040"/>
                </a:solidFill>
                <a:latin typeface="Open Sauce"/>
              </a:rPr>
              <a:t>Rub a layer of olive oil over the meat and a squeeze of lemon juice if desired. Let the chops marinate in the pan</a:t>
            </a:r>
          </a:p>
          <a:p>
            <a:pPr>
              <a:lnSpc>
                <a:spcPts val="2800"/>
              </a:lnSpc>
            </a:pPr>
          </a:p>
          <a:p>
            <a:pPr>
              <a:lnSpc>
                <a:spcPts val="2800"/>
              </a:lnSpc>
            </a:pPr>
            <a:r>
              <a:rPr lang="en-US" sz="2000" spc="-54">
                <a:solidFill>
                  <a:srgbClr val="004040"/>
                </a:solidFill>
                <a:latin typeface="Open Sauce"/>
              </a:rPr>
              <a:t>Add Greek Salad </a:t>
            </a:r>
          </a:p>
          <a:p>
            <a:pPr>
              <a:lnSpc>
                <a:spcPts val="2800"/>
              </a:lnSpc>
            </a:pPr>
          </a:p>
        </p:txBody>
      </p:sp>
      <p:grpSp>
        <p:nvGrpSpPr>
          <p:cNvPr name="Group 10" id="10"/>
          <p:cNvGrpSpPr/>
          <p:nvPr/>
        </p:nvGrpSpPr>
        <p:grpSpPr>
          <a:xfrm rot="0">
            <a:off x="1052232" y="1028700"/>
            <a:ext cx="7039535" cy="8229600"/>
            <a:chOff x="0" y="0"/>
            <a:chExt cx="9386047" cy="10972800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7"/>
            <a:srcRect l="1377" t="0" r="46657" b="0"/>
            <a:stretch>
              <a:fillRect/>
            </a:stretch>
          </p:blipFill>
          <p:spPr>
            <a:xfrm flipH="false" flipV="false">
              <a:off x="0" y="0"/>
              <a:ext cx="9386047" cy="10972800"/>
            </a:xfrm>
            <a:prstGeom prst="rect">
              <a:avLst/>
            </a:prstGeom>
          </p:spPr>
        </p:pic>
      </p:grpSp>
      <p:sp>
        <p:nvSpPr>
          <p:cNvPr name="TextBox 12" id="12"/>
          <p:cNvSpPr txBox="true"/>
          <p:nvPr/>
        </p:nvSpPr>
        <p:spPr>
          <a:xfrm rot="0">
            <a:off x="9715438" y="1152525"/>
            <a:ext cx="7543862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500"/>
              </a:lnSpc>
            </a:pPr>
            <a:r>
              <a:rPr lang="en-US" sz="6500">
                <a:solidFill>
                  <a:srgbClr val="004040"/>
                </a:solidFill>
                <a:latin typeface="Open Sauce Heavy"/>
              </a:rPr>
              <a:t>DINNER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6801131" y="9852885"/>
            <a:ext cx="916338" cy="434115"/>
          </a:xfrm>
          <a:custGeom>
            <a:avLst/>
            <a:gdLst/>
            <a:ahLst/>
            <a:cxnLst/>
            <a:rect r="r" b="b" t="t" l="l"/>
            <a:pathLst>
              <a:path h="434115" w="916338">
                <a:moveTo>
                  <a:pt x="0" y="0"/>
                </a:moveTo>
                <a:lnTo>
                  <a:pt x="916338" y="0"/>
                </a:lnTo>
                <a:lnTo>
                  <a:pt x="916338" y="434115"/>
                </a:lnTo>
                <a:lnTo>
                  <a:pt x="0" y="4341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DAF8zQrLr-I</dc:identifier>
  <dcterms:modified xsi:type="dcterms:W3CDTF">2011-08-01T06:04:30Z</dcterms:modified>
  <cp:revision>1</cp:revision>
  <dc:title>Green Healthy Habits Digest Healthy Lifestyle Presentation</dc:title>
</cp:coreProperties>
</file>